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tiff" ContentType="image/tif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556" r:id="rId2"/>
    <p:sldId id="557" r:id="rId3"/>
    <p:sldId id="508" r:id="rId4"/>
    <p:sldId id="552" r:id="rId5"/>
    <p:sldId id="551" r:id="rId6"/>
    <p:sldId id="524" r:id="rId7"/>
    <p:sldId id="489" r:id="rId8"/>
    <p:sldId id="512" r:id="rId9"/>
    <p:sldId id="514" r:id="rId10"/>
    <p:sldId id="513" r:id="rId11"/>
    <p:sldId id="515" r:id="rId12"/>
    <p:sldId id="523" r:id="rId13"/>
    <p:sldId id="349" r:id="rId14"/>
    <p:sldId id="517" r:id="rId15"/>
    <p:sldId id="553" r:id="rId16"/>
    <p:sldId id="412" r:id="rId17"/>
    <p:sldId id="539" r:id="rId18"/>
    <p:sldId id="555" r:id="rId19"/>
    <p:sldId id="480" r:id="rId20"/>
  </p:sldIdLst>
  <p:sldSz cx="9144000" cy="5143500" type="screen16x9"/>
  <p:notesSz cx="6881813" cy="9296400"/>
  <p:defaultTextStyle>
    <a:defPPr>
      <a:defRPr lang="en-GB"/>
    </a:defPPr>
    <a:lvl1pPr algn="ctr"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ctr"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ctr"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ctr"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ctr"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10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577" tIns="45789" rIns="91577" bIns="457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577" tIns="45789" rIns="91577" bIns="45789" rtlCol="0"/>
          <a:lstStyle>
            <a:lvl1pPr algn="r">
              <a:defRPr sz="1200">
                <a:latin typeface="Arial" charset="0"/>
              </a:defRPr>
            </a:lvl1pPr>
          </a:lstStyle>
          <a:p>
            <a:pPr>
              <a:defRPr/>
            </a:pPr>
            <a:fld id="{6B03BF03-AA4F-4532-ABB6-15029DC6769D}" type="datetimeFigureOut">
              <a:rPr lang="en-US"/>
              <a:pPr>
                <a:defRPr/>
              </a:pPr>
              <a:t>1/26/2020</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577" tIns="45789" rIns="91577" bIns="457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577" tIns="45789" rIns="91577" bIns="45789" rtlCol="0" anchor="b"/>
          <a:lstStyle>
            <a:lvl1pPr algn="r">
              <a:defRPr sz="1200">
                <a:latin typeface="Arial" charset="0"/>
              </a:defRPr>
            </a:lvl1pPr>
          </a:lstStyle>
          <a:p>
            <a:pPr>
              <a:defRPr/>
            </a:pPr>
            <a:fld id="{F30F9DBB-DC3E-4AD8-AAF5-D057643F48D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AutoShape 1"/>
          <p:cNvSpPr>
            <a:spLocks noChangeArrowheads="1"/>
          </p:cNvSpPr>
          <p:nvPr/>
        </p:nvSpPr>
        <p:spPr bwMode="auto">
          <a:xfrm>
            <a:off x="0" y="0"/>
            <a:ext cx="6881813" cy="9296400"/>
          </a:xfrm>
          <a:prstGeom prst="roundRect">
            <a:avLst>
              <a:gd name="adj" fmla="val 23"/>
            </a:avLst>
          </a:prstGeom>
          <a:solidFill>
            <a:srgbClr val="FFFFFF"/>
          </a:solidFill>
          <a:ln w="9360">
            <a:noFill/>
            <a:miter lim="800000"/>
            <a:headEnd/>
            <a:tailEnd/>
          </a:ln>
        </p:spPr>
        <p:txBody>
          <a:bodyPr wrap="none" lIns="91577" tIns="45789" rIns="91577" bIns="45789" anchor="ctr"/>
          <a:lstStyle/>
          <a:p>
            <a:pPr>
              <a:defRPr/>
            </a:pPr>
            <a:endParaRPr lang="en-US" altLang="en-US">
              <a:latin typeface="Arial" pitchFamily="34" charset="0"/>
            </a:endParaRPr>
          </a:p>
        </p:txBody>
      </p:sp>
      <p:sp>
        <p:nvSpPr>
          <p:cNvPr id="121859" name="AutoShape 2"/>
          <p:cNvSpPr>
            <a:spLocks noChangeArrowheads="1"/>
          </p:cNvSpPr>
          <p:nvPr/>
        </p:nvSpPr>
        <p:spPr bwMode="auto">
          <a:xfrm>
            <a:off x="0" y="0"/>
            <a:ext cx="6881813" cy="9296400"/>
          </a:xfrm>
          <a:prstGeom prst="roundRect">
            <a:avLst>
              <a:gd name="adj" fmla="val 23"/>
            </a:avLst>
          </a:prstGeom>
          <a:solidFill>
            <a:srgbClr val="FFFFFF"/>
          </a:solidFill>
          <a:ln w="9525">
            <a:noFill/>
            <a:round/>
            <a:headEnd/>
            <a:tailEnd/>
          </a:ln>
        </p:spPr>
        <p:txBody>
          <a:bodyPr wrap="none" lIns="91577" tIns="45789" rIns="91577" bIns="45789" anchor="ctr"/>
          <a:lstStyle/>
          <a:p>
            <a:pPr>
              <a:defRPr/>
            </a:pPr>
            <a:endParaRPr lang="en-US" altLang="en-US">
              <a:latin typeface="Arial" pitchFamily="34" charset="0"/>
            </a:endParaRPr>
          </a:p>
        </p:txBody>
      </p:sp>
      <p:sp>
        <p:nvSpPr>
          <p:cNvPr id="121860" name="AutoShape 3"/>
          <p:cNvSpPr>
            <a:spLocks noChangeArrowheads="1"/>
          </p:cNvSpPr>
          <p:nvPr/>
        </p:nvSpPr>
        <p:spPr bwMode="auto">
          <a:xfrm>
            <a:off x="0" y="0"/>
            <a:ext cx="6881813" cy="9296400"/>
          </a:xfrm>
          <a:prstGeom prst="roundRect">
            <a:avLst>
              <a:gd name="adj" fmla="val 23"/>
            </a:avLst>
          </a:prstGeom>
          <a:solidFill>
            <a:srgbClr val="FFFFFF"/>
          </a:solidFill>
          <a:ln w="9525">
            <a:noFill/>
            <a:round/>
            <a:headEnd/>
            <a:tailEnd/>
          </a:ln>
        </p:spPr>
        <p:txBody>
          <a:bodyPr wrap="none" lIns="91577" tIns="45789" rIns="91577" bIns="45789" anchor="ctr"/>
          <a:lstStyle/>
          <a:p>
            <a:pPr>
              <a:defRPr/>
            </a:pPr>
            <a:endParaRPr lang="en-US" altLang="en-US">
              <a:latin typeface="Arial" pitchFamily="34" charset="0"/>
            </a:endParaRPr>
          </a:p>
        </p:txBody>
      </p:sp>
      <p:sp>
        <p:nvSpPr>
          <p:cNvPr id="121861" name="Text Box 4"/>
          <p:cNvSpPr txBox="1">
            <a:spLocks noChangeArrowheads="1"/>
          </p:cNvSpPr>
          <p:nvPr/>
        </p:nvSpPr>
        <p:spPr bwMode="auto">
          <a:xfrm>
            <a:off x="0" y="0"/>
            <a:ext cx="2982913" cy="465138"/>
          </a:xfrm>
          <a:prstGeom prst="rect">
            <a:avLst/>
          </a:prstGeom>
          <a:noFill/>
          <a:ln w="9525">
            <a:noFill/>
            <a:round/>
            <a:headEnd/>
            <a:tailEnd/>
          </a:ln>
        </p:spPr>
        <p:txBody>
          <a:bodyPr wrap="none" lIns="91577" tIns="45789" rIns="91577" bIns="45789" anchor="ctr"/>
          <a:lstStyle/>
          <a:p>
            <a:pPr>
              <a:defRPr/>
            </a:pPr>
            <a:endParaRPr lang="en-US" altLang="en-US">
              <a:latin typeface="Arial" pitchFamily="34" charset="0"/>
            </a:endParaRPr>
          </a:p>
        </p:txBody>
      </p:sp>
      <p:sp>
        <p:nvSpPr>
          <p:cNvPr id="121862" name="Text Box 5"/>
          <p:cNvSpPr txBox="1">
            <a:spLocks noChangeArrowheads="1"/>
          </p:cNvSpPr>
          <p:nvPr/>
        </p:nvSpPr>
        <p:spPr bwMode="auto">
          <a:xfrm>
            <a:off x="3900488" y="0"/>
            <a:ext cx="2981325" cy="465138"/>
          </a:xfrm>
          <a:prstGeom prst="rect">
            <a:avLst/>
          </a:prstGeom>
          <a:noFill/>
          <a:ln w="9525">
            <a:noFill/>
            <a:round/>
            <a:headEnd/>
            <a:tailEnd/>
          </a:ln>
        </p:spPr>
        <p:txBody>
          <a:bodyPr wrap="none" lIns="91577" tIns="45789" rIns="91577" bIns="45789" anchor="ctr"/>
          <a:lstStyle/>
          <a:p>
            <a:pPr>
              <a:defRPr/>
            </a:pPr>
            <a:endParaRPr lang="en-US" altLang="en-US">
              <a:latin typeface="Arial" pitchFamily="34" charset="0"/>
            </a:endParaRPr>
          </a:p>
        </p:txBody>
      </p:sp>
      <p:sp>
        <p:nvSpPr>
          <p:cNvPr id="70663" name="Rectangle 6"/>
          <p:cNvSpPr>
            <a:spLocks noGrp="1" noRot="1" noChangeAspect="1" noChangeArrowheads="1"/>
          </p:cNvSpPr>
          <p:nvPr>
            <p:ph type="sldImg"/>
          </p:nvPr>
        </p:nvSpPr>
        <p:spPr bwMode="auto">
          <a:xfrm>
            <a:off x="344488" y="696913"/>
            <a:ext cx="6188075" cy="3481387"/>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917575" y="4416425"/>
            <a:ext cx="5041900" cy="4179888"/>
          </a:xfrm>
          <a:prstGeom prst="rect">
            <a:avLst/>
          </a:prstGeom>
          <a:noFill/>
          <a:ln>
            <a:noFill/>
          </a:ln>
          <a:effectLst/>
          <a:extLst/>
        </p:spPr>
        <p:txBody>
          <a:bodyPr vert="horz" wrap="square" lIns="92298" tIns="46149" rIns="92298" bIns="46149" numCol="1" anchor="t" anchorCtr="0" compatLnSpc="1">
            <a:prstTxWarp prst="textNoShape">
              <a:avLst/>
            </a:prstTxWarp>
          </a:bodyPr>
          <a:lstStyle/>
          <a:p>
            <a:pPr lvl="0"/>
            <a:endParaRPr lang="ru-RU" altLang="en-US" noProof="0" smtClean="0"/>
          </a:p>
        </p:txBody>
      </p:sp>
      <p:sp>
        <p:nvSpPr>
          <p:cNvPr id="121865" name="Text Box 8"/>
          <p:cNvSpPr txBox="1">
            <a:spLocks noChangeArrowheads="1"/>
          </p:cNvSpPr>
          <p:nvPr/>
        </p:nvSpPr>
        <p:spPr bwMode="auto">
          <a:xfrm>
            <a:off x="0" y="8832850"/>
            <a:ext cx="2982913" cy="465138"/>
          </a:xfrm>
          <a:prstGeom prst="rect">
            <a:avLst/>
          </a:prstGeom>
          <a:noFill/>
          <a:ln w="9525">
            <a:noFill/>
            <a:round/>
            <a:headEnd/>
            <a:tailEnd/>
          </a:ln>
        </p:spPr>
        <p:txBody>
          <a:bodyPr wrap="none" lIns="91577" tIns="45789" rIns="91577" bIns="45789" anchor="ctr"/>
          <a:lstStyle/>
          <a:p>
            <a:pPr>
              <a:defRPr/>
            </a:pPr>
            <a:endParaRPr lang="en-US" altLang="en-US">
              <a:latin typeface="Arial" pitchFamily="34" charset="0"/>
            </a:endParaRPr>
          </a:p>
        </p:txBody>
      </p:sp>
      <p:sp>
        <p:nvSpPr>
          <p:cNvPr id="2057" name="Rectangle 9"/>
          <p:cNvSpPr>
            <a:spLocks noGrp="1" noChangeArrowheads="1"/>
          </p:cNvSpPr>
          <p:nvPr>
            <p:ph type="sldNum"/>
          </p:nvPr>
        </p:nvSpPr>
        <p:spPr bwMode="auto">
          <a:xfrm>
            <a:off x="3900488" y="8832850"/>
            <a:ext cx="2976562" cy="460375"/>
          </a:xfrm>
          <a:prstGeom prst="rect">
            <a:avLst/>
          </a:prstGeom>
          <a:noFill/>
          <a:ln>
            <a:noFill/>
          </a:ln>
          <a:effectLst/>
          <a:extLst/>
        </p:spPr>
        <p:txBody>
          <a:bodyPr vert="horz" wrap="square" lIns="92298" tIns="46149" rIns="92298" bIns="46149" numCol="1" anchor="b" anchorCtr="0" compatLnSpc="1">
            <a:prstTxWarp prst="textNoShape">
              <a:avLst/>
            </a:prstTxWarp>
          </a:bodyPr>
          <a:lstStyle>
            <a:lvl1pPr algn="r">
              <a:buClrTx/>
              <a:buFontTx/>
              <a:buNone/>
              <a:tabLst>
                <a:tab pos="0" algn="l"/>
                <a:tab pos="457886" algn="l"/>
                <a:tab pos="915772" algn="l"/>
                <a:tab pos="1373657" algn="l"/>
                <a:tab pos="1831543" algn="l"/>
                <a:tab pos="2289429" algn="l"/>
                <a:tab pos="2747315" algn="l"/>
                <a:tab pos="3205201" algn="l"/>
                <a:tab pos="3663086" algn="l"/>
                <a:tab pos="4120972" algn="l"/>
                <a:tab pos="4578858" algn="l"/>
                <a:tab pos="5036744" algn="l"/>
                <a:tab pos="5494630" algn="l"/>
                <a:tab pos="5952515" algn="l"/>
                <a:tab pos="6410401" algn="l"/>
                <a:tab pos="6868287" algn="l"/>
                <a:tab pos="7326173" algn="l"/>
                <a:tab pos="7784059" algn="l"/>
                <a:tab pos="8241944" algn="l"/>
                <a:tab pos="8699830" algn="l"/>
                <a:tab pos="9157716" algn="l"/>
              </a:tabLst>
              <a:defRPr sz="1400">
                <a:solidFill>
                  <a:srgbClr val="000000"/>
                </a:solidFill>
                <a:latin typeface="Times New Roman" pitchFamily="18" charset="0"/>
                <a:cs typeface="Arial Unicode MS" charset="0"/>
              </a:defRPr>
            </a:lvl1pPr>
          </a:lstStyle>
          <a:p>
            <a:pPr>
              <a:defRPr/>
            </a:pPr>
            <a:fld id="{B982FF15-D714-47DD-AB0D-6EA1C8553C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344488" y="696913"/>
            <a:ext cx="6188075" cy="3481387"/>
          </a:xfrm>
          <a:ln/>
        </p:spPr>
      </p:sp>
      <p:sp>
        <p:nvSpPr>
          <p:cNvPr id="88067"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a:round/>
            <a:headEnd/>
            <a:tailEnd/>
          </a:ln>
        </p:spPr>
        <p:txBody>
          <a:bodyPr/>
          <a:lstStyle/>
          <a:p>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6AA5E4A6-FDD1-44CF-BE8F-253CA131E205}" type="slidenum">
              <a:rPr lang="en-US" altLang="en-US" smtClean="0">
                <a:ea typeface="Arial Unicode MS" pitchFamily="34" charset="-128"/>
                <a:cs typeface="Arial Unicode MS" pitchFamily="34" charset="-128"/>
              </a:rPr>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15</a:t>
            </a:fld>
            <a:endParaRPr lang="en-US" altLang="en-US" smtClean="0">
              <a:ea typeface="Arial Unicode MS" pitchFamily="34" charset="-128"/>
              <a:cs typeface="Arial Unicode MS" pitchFamily="34" charset="-128"/>
            </a:endParaRPr>
          </a:p>
        </p:txBody>
      </p:sp>
      <p:sp>
        <p:nvSpPr>
          <p:cNvPr id="96259" name="Rectangle 1"/>
          <p:cNvSpPr>
            <a:spLocks noGrp="1" noRot="1" noChangeAspect="1" noChangeArrowheads="1" noTextEdit="1"/>
          </p:cNvSpPr>
          <p:nvPr>
            <p:ph type="sldImg"/>
          </p:nvPr>
        </p:nvSpPr>
        <p:spPr>
          <a:xfrm>
            <a:off x="342900" y="696913"/>
            <a:ext cx="6196013" cy="3486150"/>
          </a:xfrm>
          <a:solidFill>
            <a:srgbClr val="FFFFFF"/>
          </a:solidFill>
          <a:ln/>
        </p:spPr>
      </p:sp>
      <p:sp>
        <p:nvSpPr>
          <p:cNvPr id="96260" name="Rectangle 2"/>
          <p:cNvSpPr>
            <a:spLocks noGrp="1" noChangeArrowheads="1"/>
          </p:cNvSpPr>
          <p:nvPr>
            <p:ph type="body" idx="1"/>
          </p:nvPr>
        </p:nvSpPr>
        <p:spPr>
          <a:xfrm>
            <a:off x="917575" y="4416427"/>
            <a:ext cx="5046663" cy="4183063"/>
          </a:xfrm>
          <a:noFill/>
        </p:spPr>
        <p:txBody>
          <a:bodyPr wrap="none" anchor="ctr"/>
          <a:lstStyle/>
          <a:p>
            <a:endParaRPr lang="ru-RU"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sldNum" sz="quarter"/>
          </p:nvPr>
        </p:nvSpPr>
        <p:spPr>
          <a:noFill/>
          <a:ln>
            <a:miter lim="800000"/>
            <a:headEnd/>
            <a:tailEnd/>
          </a:ln>
        </p:spPr>
        <p:txBody>
          <a:bodyPr/>
          <a:lstStyle/>
          <a:p>
            <a:pPr defTabSz="922338">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4AF9FDF6-7188-40EF-BF01-BB7CD3AABEB6}" type="slidenum">
              <a:rPr lang="en-US" altLang="en-US" smtClean="0">
                <a:solidFill>
                  <a:schemeClr val="tx1"/>
                </a:solidFill>
                <a:ea typeface="Arial Unicode MS" pitchFamily="34" charset="-128"/>
                <a:cs typeface="Arial Unicode MS" pitchFamily="34" charset="-128"/>
              </a:rPr>
              <a:pPr defTabSz="922338">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16</a:t>
            </a:fld>
            <a:endParaRPr lang="en-US" altLang="en-US" smtClean="0">
              <a:solidFill>
                <a:schemeClr val="tx1"/>
              </a:solidFill>
              <a:ea typeface="Arial Unicode MS" pitchFamily="34" charset="-128"/>
              <a:cs typeface="Arial Unicode MS" pitchFamily="34" charset="-128"/>
            </a:endParaRPr>
          </a:p>
        </p:txBody>
      </p:sp>
      <p:sp>
        <p:nvSpPr>
          <p:cNvPr id="99331" name="Rectangle 2"/>
          <p:cNvSpPr>
            <a:spLocks noGrp="1" noRot="1" noChangeAspect="1" noChangeArrowheads="1" noTextEdit="1"/>
          </p:cNvSpPr>
          <p:nvPr>
            <p:ph type="sldImg"/>
          </p:nvPr>
        </p:nvSpPr>
        <p:spPr>
          <a:xfrm>
            <a:off x="344488" y="696913"/>
            <a:ext cx="6188075" cy="3481387"/>
          </a:xfrm>
          <a:ln/>
        </p:spPr>
      </p:sp>
      <p:sp>
        <p:nvSpPr>
          <p:cNvPr id="99332" name="Rectangle 3"/>
          <p:cNvSpPr>
            <a:spLocks noGrp="1" noChangeArrowheads="1"/>
          </p:cNvSpPr>
          <p:nvPr>
            <p:ph type="body" idx="1"/>
          </p:nvPr>
        </p:nvSpPr>
        <p:spPr>
          <a:noFill/>
        </p:spPr>
        <p:txBody>
          <a:bodyPr/>
          <a:lstStyle/>
          <a:p>
            <a:pPr eaLnBrk="1" hangingPunct="1"/>
            <a:endParaRPr lang="ru-RU"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a:round/>
            <a:headEnd/>
            <a:tailEnd/>
          </a:ln>
        </p:spPr>
        <p:txBody>
          <a:bodyPr/>
          <a:lstStyle/>
          <a:p>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43E51347-7054-4DB8-8369-F83644CE058B}" type="slidenum">
              <a:rPr lang="en-US" altLang="en-US" smtClean="0">
                <a:ea typeface="Arial Unicode MS" pitchFamily="34" charset="-128"/>
                <a:cs typeface="Arial Unicode MS" pitchFamily="34" charset="-128"/>
              </a:rPr>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17</a:t>
            </a:fld>
            <a:endParaRPr lang="en-US" altLang="en-US" smtClean="0">
              <a:ea typeface="Arial Unicode MS" pitchFamily="34" charset="-128"/>
              <a:cs typeface="Arial Unicode MS" pitchFamily="34" charset="-128"/>
            </a:endParaRPr>
          </a:p>
        </p:txBody>
      </p:sp>
      <p:sp>
        <p:nvSpPr>
          <p:cNvPr id="96259" name="Rectangle 1"/>
          <p:cNvSpPr>
            <a:spLocks noGrp="1" noRot="1" noChangeAspect="1" noChangeArrowheads="1" noTextEdit="1"/>
          </p:cNvSpPr>
          <p:nvPr>
            <p:ph type="sldImg"/>
          </p:nvPr>
        </p:nvSpPr>
        <p:spPr>
          <a:xfrm>
            <a:off x="342900" y="696913"/>
            <a:ext cx="6196013" cy="3486150"/>
          </a:xfrm>
          <a:solidFill>
            <a:srgbClr val="FFFFFF"/>
          </a:solidFill>
          <a:ln/>
        </p:spPr>
      </p:sp>
      <p:sp>
        <p:nvSpPr>
          <p:cNvPr id="96260" name="Rectangle 2"/>
          <p:cNvSpPr>
            <a:spLocks noGrp="1" noChangeArrowheads="1"/>
          </p:cNvSpPr>
          <p:nvPr>
            <p:ph type="body" idx="1"/>
          </p:nvPr>
        </p:nvSpPr>
        <p:spPr>
          <a:xfrm>
            <a:off x="917575" y="4416425"/>
            <a:ext cx="5046663" cy="4183063"/>
          </a:xfrm>
          <a:noFill/>
        </p:spPr>
        <p:txBody>
          <a:bodyPr wrap="none" anchor="ctr"/>
          <a:lstStyle/>
          <a:p>
            <a:endParaRPr lang="ru-RU"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a:round/>
            <a:headEnd/>
            <a:tailEnd/>
          </a:ln>
        </p:spPr>
        <p:txBody>
          <a:bodyPr/>
          <a:lstStyle/>
          <a:p>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6AA5E4A6-FDD1-44CF-BE8F-253CA131E205}" type="slidenum">
              <a:rPr lang="en-US" altLang="en-US" smtClean="0">
                <a:ea typeface="Arial Unicode MS" pitchFamily="34" charset="-128"/>
                <a:cs typeface="Arial Unicode MS" pitchFamily="34" charset="-128"/>
              </a:rPr>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18</a:t>
            </a:fld>
            <a:endParaRPr lang="en-US" altLang="en-US" smtClean="0">
              <a:ea typeface="Arial Unicode MS" pitchFamily="34" charset="-128"/>
              <a:cs typeface="Arial Unicode MS" pitchFamily="34" charset="-128"/>
            </a:endParaRPr>
          </a:p>
        </p:txBody>
      </p:sp>
      <p:sp>
        <p:nvSpPr>
          <p:cNvPr id="96259" name="Rectangle 1"/>
          <p:cNvSpPr>
            <a:spLocks noGrp="1" noRot="1" noChangeAspect="1" noChangeArrowheads="1" noTextEdit="1"/>
          </p:cNvSpPr>
          <p:nvPr>
            <p:ph type="sldImg"/>
          </p:nvPr>
        </p:nvSpPr>
        <p:spPr>
          <a:xfrm>
            <a:off x="342900" y="696913"/>
            <a:ext cx="6196013" cy="3486150"/>
          </a:xfrm>
          <a:solidFill>
            <a:srgbClr val="FFFFFF"/>
          </a:solidFill>
          <a:ln/>
        </p:spPr>
      </p:sp>
      <p:sp>
        <p:nvSpPr>
          <p:cNvPr id="96260" name="Rectangle 2"/>
          <p:cNvSpPr>
            <a:spLocks noGrp="1" noChangeArrowheads="1"/>
          </p:cNvSpPr>
          <p:nvPr>
            <p:ph type="body" idx="1"/>
          </p:nvPr>
        </p:nvSpPr>
        <p:spPr>
          <a:xfrm>
            <a:off x="917575" y="4416427"/>
            <a:ext cx="5046663" cy="4183063"/>
          </a:xfrm>
          <a:noFill/>
        </p:spPr>
        <p:txBody>
          <a:bodyPr wrap="none" anchor="ctr"/>
          <a:lstStyle/>
          <a:p>
            <a:endParaRPr lang="ru-RU"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sldNum" sz="quarter"/>
          </p:nvPr>
        </p:nvSpPr>
        <p:spPr>
          <a:noFill/>
          <a:ln>
            <a:miter lim="800000"/>
            <a:headEnd/>
            <a:tailEnd/>
          </a:ln>
        </p:spPr>
        <p:txBody>
          <a:bodyPr/>
          <a:lstStyle/>
          <a:p>
            <a:pPr defTabSz="922338">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A2F20801-16AD-4B55-93A5-8C9FDBFFBDC9}" type="slidenum">
              <a:rPr lang="en-US" altLang="en-US" smtClean="0">
                <a:solidFill>
                  <a:schemeClr val="tx1"/>
                </a:solidFill>
                <a:ea typeface="Arial Unicode MS" pitchFamily="34" charset="-128"/>
                <a:cs typeface="Arial Unicode MS" pitchFamily="34" charset="-128"/>
              </a:rPr>
              <a:pPr defTabSz="922338">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19</a:t>
            </a:fld>
            <a:endParaRPr lang="en-US" altLang="en-US" smtClean="0">
              <a:solidFill>
                <a:schemeClr val="tx1"/>
              </a:solidFill>
              <a:ea typeface="Arial Unicode MS" pitchFamily="34" charset="-128"/>
              <a:cs typeface="Arial Unicode MS" pitchFamily="34" charset="-128"/>
            </a:endParaRPr>
          </a:p>
        </p:txBody>
      </p:sp>
      <p:sp>
        <p:nvSpPr>
          <p:cNvPr id="104451" name="Rectangle 2"/>
          <p:cNvSpPr>
            <a:spLocks noGrp="1" noRot="1" noChangeAspect="1" noChangeArrowheads="1" noTextEdit="1"/>
          </p:cNvSpPr>
          <p:nvPr>
            <p:ph type="sldImg"/>
          </p:nvPr>
        </p:nvSpPr>
        <p:spPr>
          <a:xfrm>
            <a:off x="344488" y="696913"/>
            <a:ext cx="6188075" cy="3481387"/>
          </a:xfrm>
          <a:ln/>
        </p:spPr>
      </p:sp>
      <p:sp>
        <p:nvSpPr>
          <p:cNvPr id="104452" name="Rectangle 3"/>
          <p:cNvSpPr>
            <a:spLocks noGrp="1" noChangeArrowheads="1"/>
          </p:cNvSpPr>
          <p:nvPr>
            <p:ph type="body" idx="1"/>
          </p:nvPr>
        </p:nvSpPr>
        <p:spPr>
          <a:noFill/>
        </p:spPr>
        <p:txBody>
          <a:bodyPr/>
          <a:lstStyle/>
          <a:p>
            <a:pPr eaLnBrk="1" hangingPunct="1"/>
            <a:endParaRPr lang="ru-RU"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344488" y="696913"/>
            <a:ext cx="6188075" cy="3481387"/>
          </a:xfrm>
          <a:ln/>
        </p:spPr>
      </p:sp>
      <p:sp>
        <p:nvSpPr>
          <p:cNvPr id="89091"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344488" y="696913"/>
            <a:ext cx="6188075" cy="3481387"/>
          </a:xfrm>
          <a:ln/>
        </p:spPr>
      </p:sp>
      <p:sp>
        <p:nvSpPr>
          <p:cNvPr id="90115"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a:round/>
            <a:headEnd/>
            <a:tailEnd/>
          </a:ln>
        </p:spPr>
        <p:txBody>
          <a:bodyPr/>
          <a:lstStyle/>
          <a:p>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1DBE3FCA-0547-422B-B5C6-AC68AAFEB5A4}" type="slidenum">
              <a:rPr lang="en-US" altLang="en-US" smtClean="0">
                <a:ea typeface="Arial Unicode MS" pitchFamily="34" charset="-128"/>
                <a:cs typeface="Arial Unicode MS" pitchFamily="34" charset="-128"/>
              </a:rPr>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6</a:t>
            </a:fld>
            <a:endParaRPr lang="en-US" altLang="en-US" smtClean="0">
              <a:ea typeface="Arial Unicode MS" pitchFamily="34" charset="-128"/>
              <a:cs typeface="Arial Unicode MS" pitchFamily="34" charset="-128"/>
            </a:endParaRPr>
          </a:p>
        </p:txBody>
      </p:sp>
      <p:sp>
        <p:nvSpPr>
          <p:cNvPr id="91139" name="Rectangle 1"/>
          <p:cNvSpPr>
            <a:spLocks noGrp="1" noRot="1" noChangeAspect="1" noChangeArrowheads="1" noTextEdit="1"/>
          </p:cNvSpPr>
          <p:nvPr>
            <p:ph type="sldImg"/>
          </p:nvPr>
        </p:nvSpPr>
        <p:spPr>
          <a:xfrm>
            <a:off x="344488" y="696913"/>
            <a:ext cx="6192837" cy="3484562"/>
          </a:xfrm>
          <a:solidFill>
            <a:srgbClr val="FFFFFF"/>
          </a:solidFill>
          <a:ln/>
        </p:spPr>
      </p:sp>
      <p:sp>
        <p:nvSpPr>
          <p:cNvPr id="91140" name="Rectangle 2"/>
          <p:cNvSpPr>
            <a:spLocks noGrp="1" noChangeArrowheads="1"/>
          </p:cNvSpPr>
          <p:nvPr>
            <p:ph type="body" idx="1"/>
          </p:nvPr>
        </p:nvSpPr>
        <p:spPr>
          <a:xfrm>
            <a:off x="917575" y="4414838"/>
            <a:ext cx="5046663" cy="4184650"/>
          </a:xfrm>
          <a:noFill/>
        </p:spPr>
        <p:txBody>
          <a:bodyPr wrap="none" anchor="ctr"/>
          <a:lstStyle/>
          <a:p>
            <a:endParaRPr lang="ru-RU"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a:round/>
            <a:headEnd/>
            <a:tailEnd/>
          </a:ln>
        </p:spPr>
        <p:txBody>
          <a:bodyPr/>
          <a:lstStyle/>
          <a:p>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fld id="{191022FE-0D0F-4462-AA37-F2F770BE7141}" type="slidenum">
              <a:rPr lang="en-US" altLang="en-US" smtClean="0">
                <a:ea typeface="Arial Unicode MS" pitchFamily="34" charset="-128"/>
                <a:cs typeface="Arial Unicode MS" pitchFamily="34" charset="-128"/>
              </a:rPr>
              <a:pPr>
                <a:tabLst>
                  <a:tab pos="0" algn="l"/>
                  <a:tab pos="457200" algn="l"/>
                  <a:tab pos="914400" algn="l"/>
                  <a:tab pos="1373188" algn="l"/>
                  <a:tab pos="1830388" algn="l"/>
                  <a:tab pos="2289175" algn="l"/>
                  <a:tab pos="2746375" algn="l"/>
                  <a:tab pos="3205163" algn="l"/>
                  <a:tab pos="3662363" algn="l"/>
                  <a:tab pos="4119563" algn="l"/>
                  <a:tab pos="4578350" algn="l"/>
                  <a:tab pos="5035550" algn="l"/>
                  <a:tab pos="5494338" algn="l"/>
                  <a:tab pos="5951538" algn="l"/>
                  <a:tab pos="6410325" algn="l"/>
                  <a:tab pos="6867525" algn="l"/>
                  <a:tab pos="7324725" algn="l"/>
                  <a:tab pos="7783513" algn="l"/>
                  <a:tab pos="8240713" algn="l"/>
                  <a:tab pos="8699500" algn="l"/>
                  <a:tab pos="9156700" algn="l"/>
                </a:tabLst>
              </a:pPr>
              <a:t>9</a:t>
            </a:fld>
            <a:endParaRPr lang="en-US" altLang="en-US" smtClean="0">
              <a:ea typeface="Arial Unicode MS" pitchFamily="34" charset="-128"/>
              <a:cs typeface="Arial Unicode MS" pitchFamily="34" charset="-128"/>
            </a:endParaRPr>
          </a:p>
        </p:txBody>
      </p:sp>
      <p:sp>
        <p:nvSpPr>
          <p:cNvPr id="92163" name="Rectangle 1"/>
          <p:cNvSpPr>
            <a:spLocks noGrp="1" noRot="1" noChangeAspect="1" noChangeArrowheads="1" noTextEdit="1"/>
          </p:cNvSpPr>
          <p:nvPr>
            <p:ph type="sldImg"/>
          </p:nvPr>
        </p:nvSpPr>
        <p:spPr>
          <a:xfrm>
            <a:off x="344488" y="696913"/>
            <a:ext cx="6192837" cy="3484562"/>
          </a:xfrm>
          <a:solidFill>
            <a:srgbClr val="FFFFFF"/>
          </a:solidFill>
          <a:ln/>
        </p:spPr>
      </p:sp>
      <p:sp>
        <p:nvSpPr>
          <p:cNvPr id="92164" name="Rectangle 2"/>
          <p:cNvSpPr>
            <a:spLocks noGrp="1" noChangeArrowheads="1"/>
          </p:cNvSpPr>
          <p:nvPr>
            <p:ph type="body" idx="1"/>
          </p:nvPr>
        </p:nvSpPr>
        <p:spPr>
          <a:xfrm>
            <a:off x="917575" y="4414838"/>
            <a:ext cx="5046663" cy="4184650"/>
          </a:xfrm>
          <a:noFill/>
        </p:spPr>
        <p:txBody>
          <a:bodyPr wrap="none" anchor="ctr"/>
          <a:lstStyle/>
          <a:p>
            <a:endParaRPr lang="ru-RU"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344488" y="696913"/>
            <a:ext cx="6188075" cy="3481387"/>
          </a:xfrm>
          <a:ln/>
        </p:spPr>
      </p:sp>
      <p:sp>
        <p:nvSpPr>
          <p:cNvPr id="93187"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344488" y="696913"/>
            <a:ext cx="6188075" cy="3481387"/>
          </a:xfrm>
          <a:ln/>
        </p:spPr>
      </p:sp>
      <p:sp>
        <p:nvSpPr>
          <p:cNvPr id="109571"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344488" y="696913"/>
            <a:ext cx="6188075" cy="3481387"/>
          </a:xfrm>
          <a:ln/>
        </p:spPr>
      </p:sp>
      <p:sp>
        <p:nvSpPr>
          <p:cNvPr id="94211"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344488" y="696913"/>
            <a:ext cx="6188075" cy="3481387"/>
          </a:xfrm>
          <a:ln/>
        </p:spPr>
      </p:sp>
      <p:sp>
        <p:nvSpPr>
          <p:cNvPr id="95235" name="Rectangle 3"/>
          <p:cNvSpPr>
            <a:spLocks noGrp="1" noChangeArrowheads="1"/>
          </p:cNvSpPr>
          <p:nvPr>
            <p:ph type="body" idx="1"/>
          </p:nvPr>
        </p:nvSpPr>
        <p:spPr>
          <a:noFill/>
        </p:spPr>
        <p:txBody>
          <a:bodyPr/>
          <a:lstStyle/>
          <a:p>
            <a:endParaRPr lang="ru-RU"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826" y="165498"/>
            <a:ext cx="2055813" cy="45743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165498"/>
            <a:ext cx="6016625" cy="457438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65498"/>
            <a:ext cx="8224838" cy="983456"/>
          </a:xfr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4777157"/>
            <a:ext cx="1718268" cy="3663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4306" y="651942"/>
            <a:ext cx="8007000" cy="1417593"/>
          </a:xfrm>
          <a:prstGeom prst="rect">
            <a:avLst/>
          </a:prstGeom>
        </p:spPr>
        <p:txBody>
          <a:bodyPr anchor="b">
            <a:noAutofit/>
          </a:bodyPr>
          <a:lstStyle>
            <a:lvl1pPr>
              <a:defRPr sz="4000">
                <a:solidFill>
                  <a:schemeClr val="bg1"/>
                </a:solidFill>
                <a:latin typeface="+mn-lt"/>
              </a:defRPr>
            </a:lvl1pPr>
          </a:lstStyle>
          <a:p>
            <a:r>
              <a:rPr lang="en-US"/>
              <a:t>Click to edit Master 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5167008" y="2848897"/>
            <a:ext cx="3263714" cy="1486104"/>
          </a:xfrm>
          <a:prstGeom prst="rect">
            <a:avLst/>
          </a:prstGeom>
        </p:spPr>
      </p:pic>
      <p:sp>
        <p:nvSpPr>
          <p:cNvPr id="9" name="Subtitle 2"/>
          <p:cNvSpPr>
            <a:spLocks noGrp="1"/>
          </p:cNvSpPr>
          <p:nvPr>
            <p:ph type="subTitle" idx="1" hasCustomPrompt="1"/>
          </p:nvPr>
        </p:nvSpPr>
        <p:spPr>
          <a:xfrm>
            <a:off x="605448" y="2306561"/>
            <a:ext cx="4573032" cy="244345"/>
          </a:xfrm>
          <a:prstGeom prst="rect">
            <a:avLst/>
          </a:prstGeom>
        </p:spPr>
        <p:txBody>
          <a:bodyPr tIns="0" bIns="0" anchor="ctr">
            <a:noAutofit/>
          </a:bodyPr>
          <a:lstStyle>
            <a:lvl1pPr marL="0" indent="0" algn="l">
              <a:buNone/>
              <a:defRPr sz="1500" b="1" cap="all" baseline="0">
                <a:solidFill>
                  <a:schemeClr val="bg1"/>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Presenter/Author name</a:t>
            </a:r>
          </a:p>
        </p:txBody>
      </p:sp>
      <p:sp>
        <p:nvSpPr>
          <p:cNvPr id="12" name="Text Placeholder 9"/>
          <p:cNvSpPr>
            <a:spLocks noGrp="1"/>
          </p:cNvSpPr>
          <p:nvPr>
            <p:ph type="body" sz="quarter" idx="10" hasCustomPrompt="1"/>
          </p:nvPr>
        </p:nvSpPr>
        <p:spPr>
          <a:xfrm>
            <a:off x="605449" y="2584129"/>
            <a:ext cx="4572710" cy="224011"/>
          </a:xfrm>
          <a:prstGeom prst="rect">
            <a:avLst/>
          </a:prstGeom>
        </p:spPr>
        <p:txBody>
          <a:bodyPr tIns="0" bIns="0" anchor="ctr">
            <a:noAutofit/>
          </a:bodyPr>
          <a:lstStyle>
            <a:lvl1pPr marL="0" indent="0">
              <a:buFont typeface="+mj-lt"/>
              <a:buNone/>
              <a:defRPr sz="1350" b="1"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a:t>Presenter/Author Title</a:t>
            </a:r>
          </a:p>
        </p:txBody>
      </p:sp>
      <p:sp>
        <p:nvSpPr>
          <p:cNvPr id="13" name="Text Placeholder 9"/>
          <p:cNvSpPr>
            <a:spLocks noGrp="1"/>
          </p:cNvSpPr>
          <p:nvPr>
            <p:ph type="body" sz="quarter" idx="11" hasCustomPrompt="1"/>
          </p:nvPr>
        </p:nvSpPr>
        <p:spPr>
          <a:xfrm>
            <a:off x="605449" y="2848897"/>
            <a:ext cx="4572710" cy="166577"/>
          </a:xfrm>
          <a:prstGeom prst="rect">
            <a:avLst/>
          </a:prstGeom>
        </p:spPr>
        <p:txBody>
          <a:bodyPr tIns="0" bIns="0" anchor="ctr">
            <a:noAutofit/>
          </a:bodyPr>
          <a:lstStyle>
            <a:lvl1pPr marL="0" indent="0">
              <a:buFont typeface="+mj-lt"/>
              <a:buNone/>
              <a:defRPr sz="1200" b="0" baseline="0">
                <a:solidFill>
                  <a:schemeClr val="bg1"/>
                </a:solidFill>
                <a:latin typeface="+mj-lt"/>
              </a:defRPr>
            </a:lvl1pPr>
            <a:lvl2pPr marL="342884" indent="0">
              <a:buFont typeface="+mj-lt"/>
              <a:buNone/>
              <a:defRPr/>
            </a:lvl2pPr>
            <a:lvl3pPr marL="685766" indent="0">
              <a:buFont typeface="+mj-lt"/>
              <a:buNone/>
              <a:defRPr/>
            </a:lvl3pPr>
            <a:lvl4pPr marL="1028649" indent="0">
              <a:buFont typeface="+mj-lt"/>
              <a:buNone/>
              <a:defRPr/>
            </a:lvl4pPr>
            <a:lvl5pPr marL="1371532" indent="0">
              <a:buFont typeface="+mj-lt"/>
              <a:buNone/>
              <a:defRPr/>
            </a:lvl5pPr>
          </a:lstStyle>
          <a:p>
            <a:pPr lvl="0"/>
            <a:r>
              <a:rPr lang="en-US" dirty="0"/>
              <a:t>DAY, MONTH, DATE</a:t>
            </a:r>
          </a:p>
        </p:txBody>
      </p:sp>
      <p:pic>
        <p:nvPicPr>
          <p:cNvPr id="15" name="Picture 14"/>
          <p:cNvPicPr>
            <a:picLocks noChangeAspect="1"/>
          </p:cNvPicPr>
          <p:nvPr userDrawn="1"/>
        </p:nvPicPr>
        <p:blipFill rotWithShape="1">
          <a:blip r:embed="rId3" cstate="print">
            <a:extLst>
              <a:ext uri="{28A0092B-C50C-407E-A947-70E740481C1C}">
                <a14:useLocalDpi xmlns="" xmlns:a14="http://schemas.microsoft.com/office/drawing/2010/main" val="0"/>
              </a:ext>
            </a:extLst>
          </a:blip>
          <a:srcRect l="8354"/>
          <a:stretch/>
        </p:blipFill>
        <p:spPr>
          <a:xfrm>
            <a:off x="658368" y="3981968"/>
            <a:ext cx="1623410" cy="863808"/>
          </a:xfrm>
          <a:prstGeom prst="rect">
            <a:avLst/>
          </a:prstGeom>
        </p:spPr>
      </p:pic>
    </p:spTree>
    <p:extLst>
      <p:ext uri="{BB962C8B-B14F-4D97-AF65-F5344CB8AC3E}">
        <p14:creationId xmlns="" xmlns:p14="http://schemas.microsoft.com/office/powerpoint/2010/main" val="1382060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2" name="Title 1"/>
          <p:cNvSpPr>
            <a:spLocks noGrp="1"/>
          </p:cNvSpPr>
          <p:nvPr>
            <p:ph type="title"/>
          </p:nvPr>
        </p:nvSpPr>
        <p:spPr>
          <a:xfrm>
            <a:off x="628650" y="317023"/>
            <a:ext cx="7886700" cy="957739"/>
          </a:xfrm>
        </p:spPr>
        <p:txBody>
          <a:bodyPr anchor="ctr" anchorCtr="0"/>
          <a:lstStyle/>
          <a:p>
            <a:r>
              <a:rPr lang="en-US"/>
              <a:t>Click to edit Master title style</a:t>
            </a:r>
            <a:endParaRPr lang="en-US" dirty="0"/>
          </a:p>
        </p:txBody>
      </p:sp>
      <p:sp>
        <p:nvSpPr>
          <p:cNvPr id="7" name="Content Placeholder 6"/>
          <p:cNvSpPr>
            <a:spLocks noGrp="1"/>
          </p:cNvSpPr>
          <p:nvPr>
            <p:ph sz="quarter" idx="12"/>
          </p:nvPr>
        </p:nvSpPr>
        <p:spPr>
          <a:xfrm>
            <a:off x="628650" y="1274761"/>
            <a:ext cx="7886700" cy="31599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2"/>
          </p:nvPr>
        </p:nvSpPr>
        <p:spPr>
          <a:xfrm>
            <a:off x="6565980" y="4937490"/>
            <a:ext cx="1879041" cy="149788"/>
          </a:xfrm>
          <a:prstGeom prst="rect">
            <a:avLst/>
          </a:prstGeom>
        </p:spPr>
        <p:txBody>
          <a:bodyPr vert="horz" lIns="91440" tIns="45720" rIns="91440" bIns="45720" rtlCol="0" anchor="ctr"/>
          <a:lstStyle>
            <a:lvl1pPr algn="r">
              <a:defRPr sz="825">
                <a:solidFill>
                  <a:schemeClr val="bg1"/>
                </a:solidFill>
              </a:defRPr>
            </a:lvl1pPr>
          </a:lstStyle>
          <a:p>
            <a:fld id="{0A061395-F258-F04D-A64A-7F97DABCF1EF}" type="datetime1">
              <a:rPr lang="en-US" smtClean="0"/>
              <a:pPr/>
              <a:t>1/26/2020</a:t>
            </a:fld>
            <a:endParaRPr lang="en-US" dirty="0"/>
          </a:p>
        </p:txBody>
      </p:sp>
      <p:sp>
        <p:nvSpPr>
          <p:cNvPr id="8" name="Slide Number Placeholder 5"/>
          <p:cNvSpPr>
            <a:spLocks noGrp="1"/>
          </p:cNvSpPr>
          <p:nvPr>
            <p:ph type="sldNum" sz="quarter" idx="4"/>
          </p:nvPr>
        </p:nvSpPr>
        <p:spPr>
          <a:xfrm>
            <a:off x="8445012" y="4937490"/>
            <a:ext cx="484870" cy="149788"/>
          </a:xfrm>
          <a:prstGeom prst="rect">
            <a:avLst/>
          </a:prstGeom>
        </p:spPr>
        <p:txBody>
          <a:bodyPr vert="horz" lIns="91440" tIns="45720" rIns="91440" bIns="45720" rtlCol="0" anchor="ctr"/>
          <a:lstStyle>
            <a:lvl1pPr algn="r">
              <a:defRPr sz="825">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 xmlns:p14="http://schemas.microsoft.com/office/powerpoint/2010/main" val="339701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1" y="1143000"/>
            <a:ext cx="4035425" cy="3596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3626" y="1143000"/>
            <a:ext cx="4037013" cy="3596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685800" y="165498"/>
            <a:ext cx="8224838" cy="983456"/>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3075" name="Rectangle 2"/>
          <p:cNvSpPr>
            <a:spLocks noGrp="1" noChangeArrowheads="1"/>
          </p:cNvSpPr>
          <p:nvPr>
            <p:ph type="body" idx="1"/>
          </p:nvPr>
        </p:nvSpPr>
        <p:spPr bwMode="auto">
          <a:xfrm>
            <a:off x="685800" y="1143000"/>
            <a:ext cx="8224838" cy="3596879"/>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8" name="Rectangle 3"/>
          <p:cNvSpPr>
            <a:spLocks noChangeArrowheads="1"/>
          </p:cNvSpPr>
          <p:nvPr/>
        </p:nvSpPr>
        <p:spPr bwMode="auto">
          <a:xfrm>
            <a:off x="0" y="0"/>
            <a:ext cx="304800" cy="5143500"/>
          </a:xfrm>
          <a:prstGeom prst="rect">
            <a:avLst/>
          </a:prstGeom>
          <a:gradFill rotWithShape="0">
            <a:gsLst>
              <a:gs pos="0">
                <a:srgbClr val="92001C"/>
              </a:gs>
              <a:gs pos="50000">
                <a:srgbClr val="44000D"/>
              </a:gs>
              <a:gs pos="100000">
                <a:srgbClr val="92001C"/>
              </a:gs>
            </a:gsLst>
            <a:lin ang="5400000" scaled="1"/>
          </a:gradFill>
          <a:ln w="9360">
            <a:solidFill>
              <a:srgbClr val="000000"/>
            </a:solidFill>
            <a:miter lim="800000"/>
            <a:headEnd/>
            <a:tailEnd/>
          </a:ln>
        </p:spPr>
        <p:txBody>
          <a:bodyPr wrap="none" anchor="ctr"/>
          <a:lstStyle/>
          <a:p>
            <a:pPr>
              <a:defRPr/>
            </a:pPr>
            <a:endParaRPr lang="en-US" altLang="en-US">
              <a:latin typeface="Arial" pitchFamily="34" charset="0"/>
            </a:endParaRPr>
          </a:p>
        </p:txBody>
      </p:sp>
      <p:sp>
        <p:nvSpPr>
          <p:cNvPr id="1029" name="Text Box 4"/>
          <p:cNvSpPr txBox="1">
            <a:spLocks noChangeArrowheads="1"/>
          </p:cNvSpPr>
          <p:nvPr/>
        </p:nvSpPr>
        <p:spPr bwMode="auto">
          <a:xfrm>
            <a:off x="457200" y="4914900"/>
            <a:ext cx="8686800" cy="275035"/>
          </a:xfrm>
          <a:prstGeom prst="rect">
            <a:avLst/>
          </a:prstGeom>
          <a:noFill/>
          <a:ln w="9525">
            <a:noFill/>
            <a:round/>
            <a:headEnd/>
            <a:tailEnd/>
          </a:ln>
        </p:spPr>
        <p:txBody>
          <a:bodyPr wrap="none" anchor="ctr"/>
          <a:lstStyle/>
          <a:p>
            <a:pPr>
              <a:defRPr/>
            </a:pPr>
            <a:endParaRPr lang="en-US" altLang="en-US">
              <a:latin typeface="Arial" pitchFamily="34" charset="0"/>
            </a:endParaRPr>
          </a:p>
        </p:txBody>
      </p:sp>
      <p:sp>
        <p:nvSpPr>
          <p:cNvPr id="1030" name="Text Box 5"/>
          <p:cNvSpPr txBox="1">
            <a:spLocks noChangeArrowheads="1"/>
          </p:cNvSpPr>
          <p:nvPr/>
        </p:nvSpPr>
        <p:spPr bwMode="auto">
          <a:xfrm>
            <a:off x="304800" y="4937523"/>
            <a:ext cx="8839200" cy="205978"/>
          </a:xfrm>
          <a:prstGeom prst="rect">
            <a:avLst/>
          </a:prstGeom>
          <a:gradFill rotWithShape="0">
            <a:gsLst>
              <a:gs pos="0">
                <a:srgbClr val="CCECFF"/>
              </a:gs>
              <a:gs pos="100000">
                <a:srgbClr val="5E6D76"/>
              </a:gs>
            </a:gsLst>
            <a:lin ang="0" scaled="1"/>
          </a:gradFill>
          <a:ln w="9525">
            <a:noFill/>
            <a:round/>
            <a:headEnd/>
            <a:tailEnd/>
          </a:ln>
        </p:spPr>
        <p:txBody>
          <a:bodyPr wrap="none" anchor="ctr"/>
          <a:lstStyle/>
          <a:p>
            <a:pPr>
              <a:defRPr/>
            </a:pPr>
            <a:endParaRPr lang="en-US" alt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2pPr>
      <a:lvl3pPr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3pPr>
      <a:lvl4pPr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4pPr>
      <a:lvl5pPr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5pPr>
      <a:lvl6pPr marL="2514600" indent="-228600"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6pPr>
      <a:lvl7pPr marL="2971800" indent="-228600"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7pPr>
      <a:lvl8pPr marL="3429000" indent="-228600"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8pPr>
      <a:lvl9pPr marL="3886200" indent="-228600" algn="ctr" defTabSz="457200" rtl="0" eaLnBrk="0" fontAlgn="base" hangingPunct="0">
        <a:spcBef>
          <a:spcPct val="0"/>
        </a:spcBef>
        <a:spcAft>
          <a:spcPct val="0"/>
        </a:spcAft>
        <a:buClr>
          <a:srgbClr val="000000"/>
        </a:buClr>
        <a:buSzPct val="100000"/>
        <a:buFont typeface="Times New Roman" pitchFamily="18" charset="0"/>
        <a:defRPr sz="4000" b="1">
          <a:solidFill>
            <a:srgbClr val="8A001A"/>
          </a:solidFill>
          <a:latin typeface="Tahoma" pitchFamily="34"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buChar char="•"/>
        <a:defRPr sz="3200" b="1">
          <a:solidFill>
            <a:srgbClr val="333333"/>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1C1C1C"/>
          </a:solidFill>
          <a:latin typeface="+mn-lt"/>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1C1C1C"/>
          </a:solidFill>
          <a:latin typeface="+mn-lt"/>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1C1C1C"/>
          </a:solidFill>
          <a:latin typeface="+mn-lt"/>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1C1C1C"/>
          </a:solidFill>
          <a:latin typeface="+mn-lt"/>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C1C1C"/>
          </a:solidFill>
          <a:latin typeface="+mn-lt"/>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C1C1C"/>
          </a:solidFill>
          <a:latin typeface="+mn-lt"/>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C1C1C"/>
          </a:solidFill>
          <a:latin typeface="+mn-lt"/>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C1C1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tiff"/></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5.tiff"/><Relationship Id="rId4" Type="http://schemas.openxmlformats.org/officeDocument/2006/relationships/image" Target="../media/image14.tif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Living to 100 Symposium</a:t>
            </a:r>
          </a:p>
        </p:txBody>
      </p:sp>
      <p:sp>
        <p:nvSpPr>
          <p:cNvPr id="3" name="Subtitle 2"/>
          <p:cNvSpPr>
            <a:spLocks noGrp="1"/>
          </p:cNvSpPr>
          <p:nvPr>
            <p:ph type="subTitle" idx="1"/>
          </p:nvPr>
        </p:nvSpPr>
        <p:spPr>
          <a:xfrm>
            <a:off x="605448" y="2343150"/>
            <a:ext cx="4957152" cy="207756"/>
          </a:xfrm>
        </p:spPr>
        <p:txBody>
          <a:bodyPr/>
          <a:lstStyle/>
          <a:p>
            <a:r>
              <a:rPr lang="en-US" dirty="0" smtClean="0"/>
              <a:t>Natalia S. </a:t>
            </a:r>
            <a:r>
              <a:rPr lang="en-US" dirty="0" err="1" smtClean="0"/>
              <a:t>Gavrilova</a:t>
            </a:r>
            <a:r>
              <a:rPr lang="en-US" dirty="0" smtClean="0"/>
              <a:t>, Leonid A. </a:t>
            </a:r>
            <a:r>
              <a:rPr lang="en-US" dirty="0" err="1" smtClean="0"/>
              <a:t>Gavrilov</a:t>
            </a:r>
            <a:endParaRPr lang="en-US" dirty="0"/>
          </a:p>
        </p:txBody>
      </p:sp>
      <p:sp>
        <p:nvSpPr>
          <p:cNvPr id="4" name="Text Placeholder 3"/>
          <p:cNvSpPr>
            <a:spLocks noGrp="1"/>
          </p:cNvSpPr>
          <p:nvPr>
            <p:ph type="body" sz="quarter" idx="10"/>
          </p:nvPr>
        </p:nvSpPr>
        <p:spPr/>
        <p:txBody>
          <a:bodyPr/>
          <a:lstStyle/>
          <a:p>
            <a:r>
              <a:rPr lang="en-US" dirty="0"/>
              <a:t>Session </a:t>
            </a:r>
            <a:r>
              <a:rPr lang="en-US" dirty="0" smtClean="0"/>
              <a:t>2C, Teaching Session: Data Validation</a:t>
            </a:r>
            <a:endParaRPr lang="en-US" dirty="0"/>
          </a:p>
        </p:txBody>
      </p:sp>
      <p:sp>
        <p:nvSpPr>
          <p:cNvPr id="5" name="Text Placeholder 4"/>
          <p:cNvSpPr>
            <a:spLocks noGrp="1"/>
          </p:cNvSpPr>
          <p:nvPr>
            <p:ph type="body" sz="quarter" idx="11"/>
          </p:nvPr>
        </p:nvSpPr>
        <p:spPr/>
        <p:txBody>
          <a:bodyPr/>
          <a:lstStyle/>
          <a:p>
            <a:r>
              <a:rPr lang="en-US" dirty="0" smtClean="0"/>
              <a:t>Date: January 13, 2020</a:t>
            </a:r>
            <a:endParaRPr lang="en-US" dirty="0"/>
          </a:p>
        </p:txBody>
      </p:sp>
    </p:spTree>
    <p:extLst>
      <p:ext uri="{BB962C8B-B14F-4D97-AF65-F5344CB8AC3E}">
        <p14:creationId xmlns="" xmlns:p14="http://schemas.microsoft.com/office/powerpoint/2010/main" val="45769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z="3200" smtClean="0"/>
              <a:t>Regression model for percentage of poor quality data</a:t>
            </a:r>
          </a:p>
        </p:txBody>
      </p:sp>
      <p:graphicFrame>
        <p:nvGraphicFramePr>
          <p:cNvPr id="4" name="Content Placeholder 3"/>
          <p:cNvGraphicFramePr>
            <a:graphicFrameLocks noGrp="1"/>
          </p:cNvGraphicFramePr>
          <p:nvPr>
            <p:ph idx="1"/>
          </p:nvPr>
        </p:nvGraphicFramePr>
        <p:xfrm>
          <a:off x="685800" y="1143000"/>
          <a:ext cx="8224840" cy="3820390"/>
        </p:xfrm>
        <a:graphic>
          <a:graphicData uri="http://schemas.openxmlformats.org/drawingml/2006/table">
            <a:tbl>
              <a:tblPr firstRow="1" bandRow="1">
                <a:tableStyleId>{073A0DAA-6AF3-43AB-8588-CEC1D06C72B9}</a:tableStyleId>
              </a:tblPr>
              <a:tblGrid>
                <a:gridCol w="2667000"/>
                <a:gridCol w="1981200"/>
                <a:gridCol w="1219200"/>
                <a:gridCol w="2357440"/>
              </a:tblGrid>
              <a:tr h="480060">
                <a:tc>
                  <a:txBody>
                    <a:bodyPr/>
                    <a:lstStyle/>
                    <a:p>
                      <a:pPr algn="ctr"/>
                      <a:r>
                        <a:rPr lang="en-US" sz="1400" dirty="0" smtClean="0"/>
                        <a:t>Variable</a:t>
                      </a:r>
                      <a:endParaRPr lang="en-US" sz="1400" dirty="0"/>
                    </a:p>
                  </a:txBody>
                  <a:tcPr marT="34290" marB="34290"/>
                </a:tc>
                <a:tc>
                  <a:txBody>
                    <a:bodyPr/>
                    <a:lstStyle/>
                    <a:p>
                      <a:r>
                        <a:rPr lang="en-US" sz="1400" dirty="0" smtClean="0"/>
                        <a:t>Regression coefficients</a:t>
                      </a:r>
                      <a:endParaRPr lang="en-US" sz="1400" dirty="0"/>
                    </a:p>
                  </a:txBody>
                  <a:tcPr marT="34290" marB="34290"/>
                </a:tc>
                <a:tc>
                  <a:txBody>
                    <a:bodyPr/>
                    <a:lstStyle/>
                    <a:p>
                      <a:r>
                        <a:rPr lang="en-US" sz="1400" dirty="0" smtClean="0"/>
                        <a:t>P-value</a:t>
                      </a:r>
                      <a:endParaRPr lang="en-US" sz="1400" dirty="0"/>
                    </a:p>
                  </a:txBody>
                  <a:tcPr marT="34290" marB="34290"/>
                </a:tc>
                <a:tc>
                  <a:txBody>
                    <a:bodyPr/>
                    <a:lstStyle/>
                    <a:p>
                      <a:r>
                        <a:rPr lang="en-US" sz="1400" dirty="0" smtClean="0"/>
                        <a:t>95% confidence intervals</a:t>
                      </a:r>
                      <a:endParaRPr lang="en-US" sz="1400" dirty="0"/>
                    </a:p>
                  </a:txBody>
                  <a:tcPr marT="34290" marB="3429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1898 cohort</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reference</a:t>
                      </a:r>
                      <a:endParaRPr lang="en-US" sz="1800" b="0" kern="0" dirty="0">
                        <a:solidFill>
                          <a:schemeClr val="tx1"/>
                        </a:solidFill>
                        <a:effectLst/>
                        <a:latin typeface="Calibri"/>
                        <a:cs typeface="Times New Roman"/>
                      </a:endParaRPr>
                    </a:p>
                  </a:txBody>
                  <a:tcPr marL="68580" marR="68580" marT="0" marB="0"/>
                </a:tc>
                <a:tc>
                  <a:txBody>
                    <a:bodyPr/>
                    <a:lstStyle/>
                    <a:p>
                      <a:endParaRPr lang="en-US" sz="1400" b="0">
                        <a:solidFill>
                          <a:schemeClr val="tx1"/>
                        </a:solidFill>
                      </a:endParaRPr>
                    </a:p>
                  </a:txBody>
                  <a:tcPr marT="34290" marB="34290"/>
                </a:tc>
                <a:tc>
                  <a:txBody>
                    <a:bodyPr/>
                    <a:lstStyle/>
                    <a:p>
                      <a:endParaRPr lang="en-US" sz="1400" b="0">
                        <a:solidFill>
                          <a:schemeClr val="tx1"/>
                        </a:solidFill>
                      </a:endParaRPr>
                    </a:p>
                  </a:txBody>
                  <a:tcPr marT="34290" marB="3429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1899 cohort</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smtClean="0">
                          <a:solidFill>
                            <a:schemeClr val="tx1"/>
                          </a:solidFill>
                          <a:effectLst/>
                          <a:latin typeface="Calibri Light"/>
                          <a:cs typeface="Arial"/>
                        </a:rPr>
                        <a:t>2.00</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0.588</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-6.55 - 10.55</a:t>
                      </a:r>
                      <a:endParaRPr lang="en-US" sz="1800" b="0" kern="0" dirty="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1900 cohort</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-1.75</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0.419</a:t>
                      </a:r>
                      <a:endParaRPr lang="en-US" sz="1800" b="0"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-6.69 - 3.19</a:t>
                      </a:r>
                      <a:endParaRPr lang="en-US" sz="1800" b="0"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1901 cohort</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-1.56e-15</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1.000</a:t>
                      </a:r>
                      <a:endParaRPr lang="en-US" sz="1800" b="0"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-8.55 - 8.55</a:t>
                      </a:r>
                      <a:endParaRPr lang="en-US" sz="1800" b="0"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1902 cohort</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4.75</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0.057</a:t>
                      </a:r>
                      <a:endParaRPr lang="en-US" sz="1800" b="0"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-0.19 - 9.69</a:t>
                      </a:r>
                      <a:endParaRPr lang="en-US" sz="1800" b="0"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Age 100 </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reference</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 </a:t>
                      </a:r>
                      <a:endParaRPr lang="en-US" sz="1800" b="0"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 </a:t>
                      </a:r>
                      <a:endParaRPr lang="en-US" sz="1800" b="0"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Age 103</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4.67</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0.092</a:t>
                      </a:r>
                      <a:endParaRPr lang="en-US" sz="1800" b="0"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a:solidFill>
                            <a:schemeClr val="tx1"/>
                          </a:solidFill>
                          <a:effectLst/>
                          <a:latin typeface="Calibri Light"/>
                          <a:cs typeface="Arial"/>
                        </a:rPr>
                        <a:t>-1.03 - 10.37</a:t>
                      </a:r>
                      <a:endParaRPr lang="en-US" sz="1800" b="0"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Age 105</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4.33</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0.112</a:t>
                      </a:r>
                      <a:endParaRPr lang="en-US" sz="1800" b="0"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0" kern="0" dirty="0">
                          <a:solidFill>
                            <a:schemeClr val="tx1"/>
                          </a:solidFill>
                          <a:effectLst/>
                          <a:latin typeface="Calibri Light"/>
                          <a:cs typeface="Arial"/>
                        </a:rPr>
                        <a:t>-1.37 - 10.03</a:t>
                      </a:r>
                      <a:endParaRPr lang="en-US" sz="1800" b="0" kern="0" dirty="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Age 109</a:t>
                      </a:r>
                      <a:endParaRPr lang="en-US" sz="1800" b="1"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16.67</a:t>
                      </a:r>
                      <a:endParaRPr lang="en-US" sz="1800" b="1"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a:solidFill>
                            <a:schemeClr val="tx1"/>
                          </a:solidFill>
                          <a:effectLst/>
                          <a:latin typeface="Calibri Light"/>
                          <a:cs typeface="Arial"/>
                        </a:rPr>
                        <a:t>&lt;0.001</a:t>
                      </a:r>
                      <a:endParaRPr lang="en-US" sz="1800" b="1" kern="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a:solidFill>
                            <a:schemeClr val="tx1"/>
                          </a:solidFill>
                          <a:effectLst/>
                          <a:latin typeface="Calibri Light"/>
                          <a:cs typeface="Arial"/>
                        </a:rPr>
                        <a:t>10.97 - 22.37</a:t>
                      </a:r>
                      <a:endParaRPr lang="en-US" sz="1800" b="1" kern="0">
                        <a:solidFill>
                          <a:schemeClr val="tx1"/>
                        </a:solidFill>
                        <a:effectLst/>
                        <a:latin typeface="Calibri"/>
                        <a:cs typeface="Times New Roman"/>
                      </a:endParaRPr>
                    </a:p>
                  </a:txBody>
                  <a:tcPr marL="68580" marR="68580" marT="0" marB="0"/>
                </a:tc>
              </a:tr>
              <a:tr h="332509">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Intercept</a:t>
                      </a:r>
                      <a:endParaRPr lang="en-US" sz="1800" b="1"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14.33</a:t>
                      </a:r>
                      <a:endParaRPr lang="en-US" sz="1800" b="1"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&lt;0.001</a:t>
                      </a:r>
                      <a:endParaRPr lang="en-US" sz="1800" b="1" kern="0" dirty="0">
                        <a:solidFill>
                          <a:schemeClr val="tx1"/>
                        </a:solidFill>
                        <a:effectLst/>
                        <a:latin typeface="Calibri"/>
                        <a:cs typeface="Times New Roman"/>
                      </a:endParaRPr>
                    </a:p>
                  </a:txBody>
                  <a:tcPr marL="68580" marR="68580" marT="0" marB="0"/>
                </a:tc>
                <a:tc>
                  <a:txBody>
                    <a:bodyPr/>
                    <a:lstStyle/>
                    <a:p>
                      <a:pPr algn="ctr">
                        <a:lnSpc>
                          <a:spcPct val="107000"/>
                        </a:lnSpc>
                        <a:spcBef>
                          <a:spcPts val="3000"/>
                        </a:spcBef>
                        <a:spcAft>
                          <a:spcPts val="0"/>
                        </a:spcAft>
                      </a:pPr>
                      <a:r>
                        <a:rPr lang="en-US" sz="1800" b="1" kern="0" dirty="0">
                          <a:solidFill>
                            <a:schemeClr val="tx1"/>
                          </a:solidFill>
                          <a:effectLst/>
                          <a:latin typeface="Calibri Light"/>
                          <a:cs typeface="Arial"/>
                        </a:rPr>
                        <a:t>9.40-19.27</a:t>
                      </a:r>
                      <a:endParaRPr lang="en-US" sz="1800" b="1" kern="0" dirty="0">
                        <a:solidFill>
                          <a:schemeClr val="tx1"/>
                        </a:solidFill>
                        <a:effectLst/>
                        <a:latin typeface="Calibri"/>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42900"/>
            <a:ext cx="8458200" cy="800100"/>
          </a:xfrm>
        </p:spPr>
        <p:txBody>
          <a:bodyPr/>
          <a:lstStyle/>
          <a:p>
            <a:pPr eaLnBrk="1" hangingPunct="1"/>
            <a:r>
              <a:rPr lang="en-US" altLang="en-US" sz="2800" dirty="0" smtClean="0"/>
              <a:t>Force of mortality by the data quality score</a:t>
            </a:r>
            <a:br>
              <a:rPr lang="en-US" altLang="en-US" sz="2800" dirty="0" smtClean="0"/>
            </a:br>
            <a:r>
              <a:rPr lang="en-US" altLang="en-US" sz="2400" dirty="0" smtClean="0"/>
              <a:t>1900 birth cohort, both sexes</a:t>
            </a:r>
          </a:p>
        </p:txBody>
      </p:sp>
      <p:pic>
        <p:nvPicPr>
          <p:cNvPr id="31747" name="Picture 3"/>
          <p:cNvPicPr>
            <a:picLocks noChangeAspect="1" noChangeArrowheads="1"/>
          </p:cNvPicPr>
          <p:nvPr/>
        </p:nvPicPr>
        <p:blipFill>
          <a:blip r:embed="rId3" cstate="print"/>
          <a:srcRect/>
          <a:stretch>
            <a:fillRect/>
          </a:stretch>
        </p:blipFill>
        <p:spPr bwMode="auto">
          <a:xfrm>
            <a:off x="1295400" y="1200150"/>
            <a:ext cx="6248400" cy="3829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42900"/>
            <a:ext cx="8458200" cy="800100"/>
          </a:xfrm>
        </p:spPr>
        <p:txBody>
          <a:bodyPr/>
          <a:lstStyle/>
          <a:p>
            <a:pPr eaLnBrk="1" hangingPunct="1"/>
            <a:r>
              <a:rPr lang="en-US" altLang="en-US" sz="2800" dirty="0" smtClean="0"/>
              <a:t>Force of mortality by monthly and yearly estimates after data cleaning</a:t>
            </a:r>
            <a:r>
              <a:rPr lang="en-US" altLang="en-US" dirty="0" smtClean="0"/>
              <a:t/>
            </a:r>
            <a:br>
              <a:rPr lang="en-US" altLang="en-US" dirty="0" smtClean="0"/>
            </a:br>
            <a:r>
              <a:rPr lang="en-US" altLang="en-US" sz="2400" dirty="0" smtClean="0">
                <a:solidFill>
                  <a:schemeClr val="tx2"/>
                </a:solidFill>
              </a:rPr>
              <a:t>1898-1902 birth cohort, both sexes</a:t>
            </a:r>
          </a:p>
        </p:txBody>
      </p:sp>
      <p:pic>
        <p:nvPicPr>
          <p:cNvPr id="47107" name="Picture 4"/>
          <p:cNvPicPr>
            <a:picLocks noChangeAspect="1" noChangeArrowheads="1"/>
          </p:cNvPicPr>
          <p:nvPr/>
        </p:nvPicPr>
        <p:blipFill>
          <a:blip r:embed="rId3" cstate="print"/>
          <a:srcRect/>
          <a:stretch>
            <a:fillRect/>
          </a:stretch>
        </p:blipFill>
        <p:spPr bwMode="auto">
          <a:xfrm>
            <a:off x="1143000" y="1352550"/>
            <a:ext cx="6400800" cy="3562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57150"/>
            <a:ext cx="8534400" cy="742950"/>
          </a:xfrm>
        </p:spPr>
        <p:txBody>
          <a:bodyPr/>
          <a:lstStyle/>
          <a:p>
            <a:pPr eaLnBrk="1" hangingPunct="1"/>
            <a:r>
              <a:rPr lang="en-US" altLang="en-US" dirty="0" smtClean="0"/>
              <a:t>Hypothesis</a:t>
            </a:r>
          </a:p>
        </p:txBody>
      </p:sp>
      <p:sp>
        <p:nvSpPr>
          <p:cNvPr id="25603" name="Text Box 3"/>
          <p:cNvSpPr txBox="1">
            <a:spLocks noChangeArrowheads="1"/>
          </p:cNvSpPr>
          <p:nvPr/>
        </p:nvSpPr>
        <p:spPr bwMode="auto">
          <a:xfrm>
            <a:off x="685800" y="971550"/>
            <a:ext cx="8001000" cy="3323987"/>
          </a:xfrm>
          <a:prstGeom prst="rect">
            <a:avLst/>
          </a:prstGeom>
          <a:noFill/>
          <a:ln w="9525">
            <a:noFill/>
            <a:miter lim="800000"/>
            <a:headEnd/>
            <a:tailEnd/>
          </a:ln>
        </p:spPr>
        <p:txBody>
          <a:bodyPr>
            <a:spAutoFit/>
          </a:bodyPr>
          <a:lstStyle/>
          <a:p>
            <a:pPr algn="l">
              <a:spcBef>
                <a:spcPct val="50000"/>
              </a:spcBef>
              <a:defRPr/>
            </a:pPr>
            <a:r>
              <a:rPr lang="en-US" sz="2800" b="1" dirty="0">
                <a:solidFill>
                  <a:schemeClr val="tx2"/>
                </a:solidFill>
                <a:latin typeface="+mn-lt"/>
              </a:rPr>
              <a:t>Mortality deceleration at advanced ages among DMF cohorts may be caused by poor data quality (age exaggeration) at very advanced ages</a:t>
            </a:r>
          </a:p>
          <a:p>
            <a:pPr algn="l">
              <a:spcBef>
                <a:spcPct val="50000"/>
              </a:spcBef>
              <a:defRPr/>
            </a:pPr>
            <a:r>
              <a:rPr lang="en-US" sz="2800" b="1" dirty="0">
                <a:solidFill>
                  <a:schemeClr val="tx2"/>
                </a:solidFill>
                <a:latin typeface="+mn-lt"/>
              </a:rPr>
              <a:t>If this hypothesis is correct then mortality deceleration at advanced ages should be less expressed for data with better quality</a:t>
            </a:r>
            <a:endParaRPr lang="en-US" sz="2800" b="1"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47700" y="628650"/>
            <a:ext cx="8077200" cy="800100"/>
          </a:xfrm>
        </p:spPr>
        <p:txBody>
          <a:bodyPr/>
          <a:lstStyle/>
          <a:p>
            <a:pPr eaLnBrk="1" hangingPunct="1"/>
            <a:r>
              <a:rPr lang="en-US" altLang="en-US" dirty="0" smtClean="0"/>
              <a:t>Further development</a:t>
            </a:r>
          </a:p>
        </p:txBody>
      </p:sp>
      <p:sp>
        <p:nvSpPr>
          <p:cNvPr id="33795" name="TextBox 2"/>
          <p:cNvSpPr txBox="1">
            <a:spLocks noChangeArrowheads="1"/>
          </p:cNvSpPr>
          <p:nvPr/>
        </p:nvSpPr>
        <p:spPr bwMode="auto">
          <a:xfrm>
            <a:off x="685800" y="1428750"/>
            <a:ext cx="7696200" cy="954107"/>
          </a:xfrm>
          <a:prstGeom prst="rect">
            <a:avLst/>
          </a:prstGeom>
          <a:noFill/>
          <a:ln w="9525">
            <a:noFill/>
            <a:miter lim="800000"/>
            <a:headEnd/>
            <a:tailEnd/>
          </a:ln>
        </p:spPr>
        <p:txBody>
          <a:bodyPr>
            <a:spAutoFit/>
          </a:bodyPr>
          <a:lstStyle/>
          <a:p>
            <a:r>
              <a:rPr lang="en-US" altLang="en-US" sz="2800" b="1" dirty="0">
                <a:solidFill>
                  <a:schemeClr val="tx1"/>
                </a:solidFill>
              </a:rPr>
              <a:t>Direct age validation of all records at ages 106 </a:t>
            </a:r>
            <a:r>
              <a:rPr lang="en-US" altLang="en-US" sz="2800" b="1" dirty="0" smtClean="0">
                <a:solidFill>
                  <a:schemeClr val="tx1"/>
                </a:solidFill>
              </a:rPr>
              <a:t>years and </a:t>
            </a:r>
            <a:r>
              <a:rPr lang="en-US" altLang="en-US" sz="2800" b="1" dirty="0">
                <a:solidFill>
                  <a:schemeClr val="tx1"/>
                </a:solidFill>
              </a:rPr>
              <a:t>over for those born in 1900</a:t>
            </a:r>
          </a:p>
        </p:txBody>
      </p:sp>
      <p:pic>
        <p:nvPicPr>
          <p:cNvPr id="33796" name="Picture 4"/>
          <p:cNvPicPr>
            <a:picLocks noChangeAspect="1" noChangeArrowheads="1"/>
          </p:cNvPicPr>
          <p:nvPr/>
        </p:nvPicPr>
        <p:blipFill>
          <a:blip r:embed="rId3" cstate="print"/>
          <a:srcRect/>
          <a:stretch>
            <a:fillRect/>
          </a:stretch>
        </p:blipFill>
        <p:spPr bwMode="auto">
          <a:xfrm>
            <a:off x="1066800" y="2628900"/>
            <a:ext cx="7315200" cy="1778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69888" y="228600"/>
            <a:ext cx="8469312" cy="1017844"/>
          </a:xfrm>
          <a:prstGeom prst="rect">
            <a:avLst/>
          </a:prstGeom>
          <a:noFill/>
          <a:ln w="9525">
            <a:noFill/>
            <a:round/>
            <a:headEnd/>
            <a:tailEnd/>
          </a:ln>
        </p:spPr>
        <p:txBody>
          <a:bodyPr wrap="square" lIns="90000" tIns="46800" rIns="90000" bIns="46800">
            <a:spAutoFit/>
          </a:bodyPr>
          <a:lstStyle/>
          <a:p>
            <a:pP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b="1" dirty="0" smtClean="0">
                <a:solidFill>
                  <a:schemeClr val="accent2">
                    <a:lumMod val="50000"/>
                  </a:schemeClr>
                </a:solidFill>
              </a:rPr>
              <a:t>Mortality of U.S. men and women born in 1900 depending on data quality. Age validation conducted for all records aged 106 years and over. Mortality plateau disappears for cleaner data (black circles)</a:t>
            </a:r>
            <a:endParaRPr lang="en-US" altLang="en-US" sz="2000" b="1" dirty="0">
              <a:solidFill>
                <a:schemeClr val="accent2">
                  <a:lumMod val="50000"/>
                </a:schemeClr>
              </a:solidFill>
            </a:endParaRPr>
          </a:p>
        </p:txBody>
      </p:sp>
      <p:pic>
        <p:nvPicPr>
          <p:cNvPr id="34819" name="Picture 40"/>
          <p:cNvPicPr>
            <a:picLocks noChangeAspect="1" noChangeArrowheads="1"/>
          </p:cNvPicPr>
          <p:nvPr/>
        </p:nvPicPr>
        <p:blipFill>
          <a:blip r:embed="rId3" cstate="print"/>
          <a:srcRect/>
          <a:stretch>
            <a:fillRect/>
          </a:stretch>
        </p:blipFill>
        <p:spPr bwMode="auto">
          <a:xfrm>
            <a:off x="31165800" y="11487150"/>
            <a:ext cx="8686800" cy="4872038"/>
          </a:xfrm>
          <a:prstGeom prst="rect">
            <a:avLst/>
          </a:prstGeom>
          <a:noFill/>
          <a:ln w="9525">
            <a:noFill/>
            <a:miter lim="800000"/>
            <a:headEnd/>
            <a:tailEnd/>
          </a:ln>
        </p:spPr>
      </p:pic>
      <p:pic>
        <p:nvPicPr>
          <p:cNvPr id="34820" name="Picture 2"/>
          <p:cNvPicPr>
            <a:picLocks noChangeAspect="1" noChangeArrowheads="1"/>
          </p:cNvPicPr>
          <p:nvPr/>
        </p:nvPicPr>
        <p:blipFill>
          <a:blip r:embed="rId4" cstate="print"/>
          <a:srcRect/>
          <a:stretch>
            <a:fillRect/>
          </a:stretch>
        </p:blipFill>
        <p:spPr bwMode="auto">
          <a:xfrm>
            <a:off x="381000" y="1352550"/>
            <a:ext cx="3962400" cy="3467100"/>
          </a:xfrm>
          <a:prstGeom prst="rect">
            <a:avLst/>
          </a:prstGeom>
          <a:noFill/>
          <a:ln w="9525">
            <a:noFill/>
            <a:miter lim="800000"/>
            <a:headEnd/>
            <a:tailEnd/>
          </a:ln>
        </p:spPr>
      </p:pic>
      <p:pic>
        <p:nvPicPr>
          <p:cNvPr id="5" name="Picture 2"/>
          <p:cNvPicPr>
            <a:picLocks noChangeAspect="1" noChangeArrowheads="1"/>
          </p:cNvPicPr>
          <p:nvPr/>
        </p:nvPicPr>
        <p:blipFill>
          <a:blip r:embed="rId5" cstate="print"/>
          <a:srcRect/>
          <a:stretch>
            <a:fillRect/>
          </a:stretch>
        </p:blipFill>
        <p:spPr bwMode="auto">
          <a:xfrm>
            <a:off x="4572000" y="1352550"/>
            <a:ext cx="3810000" cy="3486150"/>
          </a:xfrm>
          <a:prstGeom prst="rect">
            <a:avLst/>
          </a:prstGeom>
          <a:noFill/>
          <a:ln w="9525">
            <a:noFill/>
            <a:miter lim="800000"/>
            <a:headEnd/>
            <a:tailEnd/>
          </a:ln>
        </p:spPr>
      </p:pic>
      <p:sp>
        <p:nvSpPr>
          <p:cNvPr id="6" name="TextBox 5"/>
          <p:cNvSpPr txBox="1"/>
          <p:nvPr/>
        </p:nvSpPr>
        <p:spPr>
          <a:xfrm>
            <a:off x="990600" y="1371600"/>
            <a:ext cx="1219200" cy="369332"/>
          </a:xfrm>
          <a:prstGeom prst="rect">
            <a:avLst/>
          </a:prstGeom>
          <a:noFill/>
        </p:spPr>
        <p:txBody>
          <a:bodyPr wrap="square" rtlCol="0">
            <a:spAutoFit/>
          </a:bodyPr>
          <a:lstStyle/>
          <a:p>
            <a:r>
              <a:rPr lang="ru-RU" dirty="0" smtClean="0"/>
              <a:t>Мужчины</a:t>
            </a:r>
            <a:endParaRPr lang="ru-RU" dirty="0"/>
          </a:p>
        </p:txBody>
      </p:sp>
      <p:sp>
        <p:nvSpPr>
          <p:cNvPr id="7" name="TextBox 6"/>
          <p:cNvSpPr txBox="1"/>
          <p:nvPr/>
        </p:nvSpPr>
        <p:spPr>
          <a:xfrm>
            <a:off x="5257800" y="1371600"/>
            <a:ext cx="1600200" cy="369332"/>
          </a:xfrm>
          <a:prstGeom prst="rect">
            <a:avLst/>
          </a:prstGeom>
          <a:noFill/>
        </p:spPr>
        <p:txBody>
          <a:bodyPr wrap="square" rtlCol="0">
            <a:spAutoFit/>
          </a:bodyPr>
          <a:lstStyle/>
          <a:p>
            <a:r>
              <a:rPr lang="ru-RU" dirty="0" smtClean="0"/>
              <a:t>Женщины</a:t>
            </a:r>
            <a:endParaRPr lang="ru-RU" dirty="0"/>
          </a:p>
        </p:txBody>
      </p:sp>
      <p:sp>
        <p:nvSpPr>
          <p:cNvPr id="8" name="TextBox 7"/>
          <p:cNvSpPr txBox="1"/>
          <p:nvPr/>
        </p:nvSpPr>
        <p:spPr>
          <a:xfrm>
            <a:off x="381000" y="4686300"/>
            <a:ext cx="8305800" cy="307777"/>
          </a:xfrm>
          <a:prstGeom prst="rect">
            <a:avLst/>
          </a:prstGeom>
          <a:noFill/>
        </p:spPr>
        <p:txBody>
          <a:bodyPr wrap="square" rtlCol="0">
            <a:spAutoFit/>
          </a:bodyPr>
          <a:lstStyle/>
          <a:p>
            <a:r>
              <a:rPr lang="en-US" sz="1400" dirty="0" smtClean="0">
                <a:solidFill>
                  <a:schemeClr val="tx1"/>
                </a:solidFill>
              </a:rPr>
              <a:t>Source</a:t>
            </a:r>
            <a:r>
              <a:rPr lang="ru-RU" sz="1400" dirty="0" smtClean="0">
                <a:solidFill>
                  <a:schemeClr val="tx1"/>
                </a:solidFill>
              </a:rPr>
              <a:t>: </a:t>
            </a:r>
            <a:r>
              <a:rPr lang="en-US" sz="1400" dirty="0" err="1" smtClean="0">
                <a:solidFill>
                  <a:schemeClr val="tx1"/>
                </a:solidFill>
              </a:rPr>
              <a:t>Gavrilov</a:t>
            </a:r>
            <a:r>
              <a:rPr lang="en-US" sz="1400" dirty="0" smtClean="0">
                <a:solidFill>
                  <a:schemeClr val="tx1"/>
                </a:solidFill>
              </a:rPr>
              <a:t>, </a:t>
            </a:r>
            <a:r>
              <a:rPr lang="en-US" sz="1400" dirty="0" err="1" smtClean="0">
                <a:solidFill>
                  <a:schemeClr val="tx1"/>
                </a:solidFill>
              </a:rPr>
              <a:t>Gavrilova</a:t>
            </a:r>
            <a:r>
              <a:rPr lang="en-US" sz="1400" dirty="0" smtClean="0">
                <a:solidFill>
                  <a:schemeClr val="tx1"/>
                </a:solidFill>
              </a:rPr>
              <a:t>, </a:t>
            </a:r>
            <a:r>
              <a:rPr lang="en-US" sz="1400" i="1" dirty="0" smtClean="0">
                <a:solidFill>
                  <a:schemeClr val="tx1"/>
                </a:solidFill>
              </a:rPr>
              <a:t>PLOS Biology</a:t>
            </a:r>
            <a:r>
              <a:rPr lang="en-US" sz="1400" dirty="0" smtClean="0">
                <a:solidFill>
                  <a:schemeClr val="tx1"/>
                </a:solidFill>
              </a:rPr>
              <a:t>, 2019. Data Source: DMF</a:t>
            </a:r>
            <a:endParaRPr lang="ru-RU" sz="1400" dirty="0">
              <a:solidFill>
                <a:schemeClr val="tx1"/>
              </a:solidFill>
            </a:endParaRPr>
          </a:p>
        </p:txBody>
      </p:sp>
      <p:sp>
        <p:nvSpPr>
          <p:cNvPr id="9" name="TextBox 8"/>
          <p:cNvSpPr txBox="1"/>
          <p:nvPr/>
        </p:nvSpPr>
        <p:spPr>
          <a:xfrm>
            <a:off x="1219200" y="1657350"/>
            <a:ext cx="1066800" cy="307777"/>
          </a:xfrm>
          <a:prstGeom prst="rect">
            <a:avLst/>
          </a:prstGeom>
          <a:noFill/>
        </p:spPr>
        <p:txBody>
          <a:bodyPr wrap="square" rtlCol="0">
            <a:spAutoFit/>
          </a:bodyPr>
          <a:lstStyle/>
          <a:p>
            <a:r>
              <a:rPr lang="en-US" sz="1400" b="1" dirty="0" smtClean="0">
                <a:solidFill>
                  <a:schemeClr val="tx1"/>
                </a:solidFill>
              </a:rPr>
              <a:t>Men</a:t>
            </a:r>
            <a:endParaRPr lang="en-US" sz="1400" b="1" dirty="0">
              <a:solidFill>
                <a:schemeClr val="tx1"/>
              </a:solidFill>
            </a:endParaRPr>
          </a:p>
        </p:txBody>
      </p:sp>
      <p:sp>
        <p:nvSpPr>
          <p:cNvPr id="10" name="TextBox 9"/>
          <p:cNvSpPr txBox="1"/>
          <p:nvPr/>
        </p:nvSpPr>
        <p:spPr>
          <a:xfrm>
            <a:off x="5410200" y="1733550"/>
            <a:ext cx="1066800" cy="307777"/>
          </a:xfrm>
          <a:prstGeom prst="rect">
            <a:avLst/>
          </a:prstGeom>
          <a:noFill/>
        </p:spPr>
        <p:txBody>
          <a:bodyPr wrap="square" rtlCol="0">
            <a:spAutoFit/>
          </a:bodyPr>
          <a:lstStyle/>
          <a:p>
            <a:r>
              <a:rPr lang="en-US" sz="1400" b="1" dirty="0" smtClean="0">
                <a:solidFill>
                  <a:schemeClr val="tx1"/>
                </a:solidFill>
              </a:rPr>
              <a:t>Women</a:t>
            </a:r>
            <a:endParaRPr lang="en-US" sz="14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09600" y="361950"/>
            <a:ext cx="8305800" cy="685800"/>
          </a:xfrm>
        </p:spPr>
        <p:txBody>
          <a:bodyPr/>
          <a:lstStyle/>
          <a:p>
            <a:pPr eaLnBrk="1" hangingPunct="1"/>
            <a:r>
              <a:rPr lang="en-US" altLang="en-US" sz="3200" dirty="0" smtClean="0"/>
              <a:t>Is Mortality Deceleration Caused by Age Misreporting?</a:t>
            </a:r>
          </a:p>
        </p:txBody>
      </p:sp>
      <p:sp>
        <p:nvSpPr>
          <p:cNvPr id="37891" name="Subtitle 3"/>
          <p:cNvSpPr>
            <a:spLocks noGrp="1"/>
          </p:cNvSpPr>
          <p:nvPr>
            <p:ph type="subTitle" idx="1"/>
          </p:nvPr>
        </p:nvSpPr>
        <p:spPr>
          <a:xfrm>
            <a:off x="381000" y="1257300"/>
            <a:ext cx="8534400" cy="3714750"/>
          </a:xfrm>
        </p:spPr>
        <p:txBody>
          <a:bodyPr/>
          <a:lstStyle/>
          <a:p>
            <a:pPr algn="l"/>
            <a:r>
              <a:rPr lang="en-US" altLang="en-US" sz="2800" dirty="0" smtClean="0"/>
              <a:t>Age misstatement biases mortality estimates downwards at the oldest ages, which contributes to mortality deceleration (Preston et al., 1999).</a:t>
            </a:r>
          </a:p>
          <a:p>
            <a:pPr algn="just"/>
            <a:r>
              <a:rPr lang="en-US" altLang="en-US" sz="2800" dirty="0" smtClean="0">
                <a:solidFill>
                  <a:schemeClr val="tx2"/>
                </a:solidFill>
              </a:rPr>
              <a:t>If this hypothesis is correct then mortality deceleration should be more prevalent among historically older birth cohorts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81000" y="133350"/>
            <a:ext cx="8382000" cy="710067"/>
          </a:xfrm>
          <a:prstGeom prst="rect">
            <a:avLst/>
          </a:prstGeom>
          <a:noFill/>
          <a:ln w="9525">
            <a:noFill/>
            <a:round/>
            <a:headEnd/>
            <a:tailEnd/>
          </a:ln>
        </p:spPr>
        <p:txBody>
          <a:bodyPr lIns="90000" tIns="46800" rIns="90000" bIns="46800">
            <a:spAutoFit/>
          </a:bodyPr>
          <a:lstStyle/>
          <a:p>
            <a:pP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000" b="1" dirty="0" err="1" smtClean="0">
                <a:solidFill>
                  <a:srgbClr val="7A0000"/>
                </a:solidFill>
              </a:rPr>
              <a:t>Gompertz</a:t>
            </a:r>
            <a:r>
              <a:rPr lang="en-US" altLang="en-US" sz="2000" b="1" dirty="0" smtClean="0">
                <a:solidFill>
                  <a:srgbClr val="7A0000"/>
                </a:solidFill>
              </a:rPr>
              <a:t> model outperforms mortality deceleration (</a:t>
            </a:r>
            <a:r>
              <a:rPr lang="en-US" altLang="en-US" sz="2000" b="1" dirty="0" err="1" smtClean="0">
                <a:solidFill>
                  <a:srgbClr val="7A0000"/>
                </a:solidFill>
              </a:rPr>
              <a:t>Kannisto</a:t>
            </a:r>
            <a:r>
              <a:rPr lang="en-US" altLang="en-US" sz="2000" b="1" dirty="0" smtClean="0">
                <a:solidFill>
                  <a:srgbClr val="7A0000"/>
                </a:solidFill>
              </a:rPr>
              <a:t>) model for more recent birth cohorts</a:t>
            </a:r>
          </a:p>
        </p:txBody>
      </p:sp>
      <p:pic>
        <p:nvPicPr>
          <p:cNvPr id="34819" name="Picture 40"/>
          <p:cNvPicPr>
            <a:picLocks noChangeAspect="1" noChangeArrowheads="1"/>
          </p:cNvPicPr>
          <p:nvPr/>
        </p:nvPicPr>
        <p:blipFill>
          <a:blip r:embed="rId3" cstate="print"/>
          <a:srcRect/>
          <a:stretch>
            <a:fillRect/>
          </a:stretch>
        </p:blipFill>
        <p:spPr bwMode="auto">
          <a:xfrm>
            <a:off x="31165800" y="11487150"/>
            <a:ext cx="8686800" cy="4872038"/>
          </a:xfrm>
          <a:prstGeom prst="rect">
            <a:avLst/>
          </a:prstGeom>
          <a:noFill/>
          <a:ln w="9525">
            <a:noFill/>
            <a:miter lim="800000"/>
            <a:headEnd/>
            <a:tailEnd/>
          </a:ln>
        </p:spPr>
      </p:pic>
      <p:pic>
        <p:nvPicPr>
          <p:cNvPr id="5" name="Picture 4" descr="fig1test.tif"/>
          <p:cNvPicPr>
            <a:picLocks noChangeAspect="1"/>
          </p:cNvPicPr>
          <p:nvPr/>
        </p:nvPicPr>
        <p:blipFill>
          <a:blip r:embed="rId4" cstate="print"/>
          <a:stretch>
            <a:fillRect/>
          </a:stretch>
        </p:blipFill>
        <p:spPr>
          <a:xfrm>
            <a:off x="990600" y="819150"/>
            <a:ext cx="7162800" cy="3733800"/>
          </a:xfrm>
          <a:prstGeom prst="rect">
            <a:avLst/>
          </a:prstGeom>
        </p:spPr>
      </p:pic>
      <p:sp>
        <p:nvSpPr>
          <p:cNvPr id="6" name="TextBox 5"/>
          <p:cNvSpPr txBox="1"/>
          <p:nvPr/>
        </p:nvSpPr>
        <p:spPr>
          <a:xfrm>
            <a:off x="152400" y="4552950"/>
            <a:ext cx="8458200" cy="523220"/>
          </a:xfrm>
          <a:prstGeom prst="rect">
            <a:avLst/>
          </a:prstGeom>
          <a:noFill/>
        </p:spPr>
        <p:txBody>
          <a:bodyPr wrap="square" rtlCol="0">
            <a:spAutoFit/>
          </a:bodyPr>
          <a:lstStyle/>
          <a:p>
            <a:r>
              <a:rPr lang="en-US" altLang="en-US" sz="1400" b="1" dirty="0" err="1" smtClean="0">
                <a:solidFill>
                  <a:schemeClr val="tx1"/>
                </a:solidFill>
              </a:rPr>
              <a:t>Akaike</a:t>
            </a:r>
            <a:r>
              <a:rPr lang="en-US" altLang="en-US" sz="1400" b="1" dirty="0" smtClean="0">
                <a:solidFill>
                  <a:schemeClr val="tx1"/>
                </a:solidFill>
              </a:rPr>
              <a:t> information criterion (AIC) for </a:t>
            </a:r>
            <a:r>
              <a:rPr lang="en-US" altLang="en-US" sz="1400" b="1" dirty="0" err="1" smtClean="0">
                <a:solidFill>
                  <a:schemeClr val="tx1"/>
                </a:solidFill>
              </a:rPr>
              <a:t>Gompertz</a:t>
            </a:r>
            <a:r>
              <a:rPr lang="en-US" altLang="en-US" sz="1400" b="1" dirty="0" smtClean="0">
                <a:solidFill>
                  <a:schemeClr val="tx1"/>
                </a:solidFill>
              </a:rPr>
              <a:t> and </a:t>
            </a:r>
            <a:r>
              <a:rPr lang="en-US" altLang="en-US" sz="1400" b="1" dirty="0" err="1" smtClean="0">
                <a:solidFill>
                  <a:schemeClr val="tx1"/>
                </a:solidFill>
              </a:rPr>
              <a:t>Kannisto</a:t>
            </a:r>
            <a:r>
              <a:rPr lang="en-US" altLang="en-US" sz="1400" b="1" dirty="0" smtClean="0">
                <a:solidFill>
                  <a:schemeClr val="tx1"/>
                </a:solidFill>
              </a:rPr>
              <a:t> models. 40 U.S. Birth Cohorts</a:t>
            </a:r>
          </a:p>
          <a:p>
            <a:r>
              <a:rPr lang="en-US" sz="1400" dirty="0" smtClean="0">
                <a:solidFill>
                  <a:schemeClr val="tx1"/>
                </a:solidFill>
              </a:rPr>
              <a:t>Source</a:t>
            </a:r>
            <a:r>
              <a:rPr lang="ru-RU" sz="1400" dirty="0" smtClean="0">
                <a:solidFill>
                  <a:schemeClr val="tx1"/>
                </a:solidFill>
              </a:rPr>
              <a:t>: </a:t>
            </a:r>
            <a:r>
              <a:rPr lang="en-US" sz="1400" dirty="0" err="1" smtClean="0">
                <a:solidFill>
                  <a:schemeClr val="tx1"/>
                </a:solidFill>
              </a:rPr>
              <a:t>Gavrilov</a:t>
            </a:r>
            <a:r>
              <a:rPr lang="en-US" sz="1400" dirty="0" smtClean="0">
                <a:solidFill>
                  <a:schemeClr val="tx1"/>
                </a:solidFill>
              </a:rPr>
              <a:t>, </a:t>
            </a:r>
            <a:r>
              <a:rPr lang="en-US" sz="1400" dirty="0" err="1" smtClean="0">
                <a:solidFill>
                  <a:schemeClr val="tx1"/>
                </a:solidFill>
              </a:rPr>
              <a:t>Gavrilova</a:t>
            </a:r>
            <a:r>
              <a:rPr lang="en-US" sz="1400" dirty="0" smtClean="0">
                <a:solidFill>
                  <a:schemeClr val="tx1"/>
                </a:solidFill>
              </a:rPr>
              <a:t>, </a:t>
            </a:r>
            <a:r>
              <a:rPr lang="en-US" sz="1400" i="1" dirty="0" smtClean="0">
                <a:solidFill>
                  <a:schemeClr val="tx1"/>
                </a:solidFill>
              </a:rPr>
              <a:t>Gerontology,</a:t>
            </a:r>
            <a:r>
              <a:rPr lang="en-US" sz="1400" dirty="0" smtClean="0">
                <a:solidFill>
                  <a:schemeClr val="tx1"/>
                </a:solidFill>
              </a:rPr>
              <a:t> 2019. Source of data: Human Mortality Database</a:t>
            </a:r>
            <a:endParaRPr lang="ru-RU" sz="14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81000" y="133350"/>
            <a:ext cx="8469312" cy="1387176"/>
          </a:xfrm>
          <a:prstGeom prst="rect">
            <a:avLst/>
          </a:prstGeom>
          <a:noFill/>
          <a:ln w="9525">
            <a:noFill/>
            <a:round/>
            <a:headEnd/>
            <a:tailEnd/>
          </a:ln>
        </p:spPr>
        <p:txBody>
          <a:bodyPr wrap="square" lIns="90000" tIns="46800" rIns="90000" bIns="46800">
            <a:spAutoFit/>
          </a:bodyPr>
          <a:lstStyle/>
          <a:p>
            <a:pP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b="1" dirty="0" smtClean="0">
                <a:solidFill>
                  <a:schemeClr val="accent2">
                    <a:lumMod val="50000"/>
                  </a:schemeClr>
                </a:solidFill>
              </a:rPr>
              <a:t>Mortality of U.S. men and women </a:t>
            </a:r>
            <a:r>
              <a:rPr lang="en-US" altLang="en-US" sz="3200" b="1" smtClean="0">
                <a:solidFill>
                  <a:schemeClr val="accent2">
                    <a:lumMod val="50000"/>
                  </a:schemeClr>
                </a:solidFill>
              </a:rPr>
              <a:t>in earlier</a:t>
            </a:r>
            <a:r>
              <a:rPr lang="ru-RU" altLang="en-US" sz="3200" b="1" dirty="0" smtClean="0">
                <a:solidFill>
                  <a:schemeClr val="accent2">
                    <a:lumMod val="50000"/>
                  </a:schemeClr>
                </a:solidFill>
              </a:rPr>
              <a:t> (1881) </a:t>
            </a:r>
            <a:r>
              <a:rPr lang="en-US" altLang="en-US" sz="3200" b="1" dirty="0" smtClean="0">
                <a:solidFill>
                  <a:schemeClr val="accent2">
                    <a:lumMod val="50000"/>
                  </a:schemeClr>
                </a:solidFill>
              </a:rPr>
              <a:t>and </a:t>
            </a:r>
            <a:r>
              <a:rPr lang="ru-RU" altLang="en-US" sz="3200" b="1" dirty="0" smtClean="0">
                <a:solidFill>
                  <a:schemeClr val="accent2">
                    <a:lumMod val="50000"/>
                  </a:schemeClr>
                </a:solidFill>
              </a:rPr>
              <a:t> </a:t>
            </a:r>
            <a:r>
              <a:rPr lang="en-US" altLang="en-US" sz="3200" b="1" dirty="0" smtClean="0">
                <a:solidFill>
                  <a:schemeClr val="accent2">
                    <a:lumMod val="50000"/>
                  </a:schemeClr>
                </a:solidFill>
              </a:rPr>
              <a:t>later </a:t>
            </a:r>
            <a:r>
              <a:rPr lang="ru-RU" altLang="en-US" sz="3200" b="1" dirty="0" smtClean="0">
                <a:solidFill>
                  <a:schemeClr val="accent2">
                    <a:lumMod val="50000"/>
                  </a:schemeClr>
                </a:solidFill>
              </a:rPr>
              <a:t>(1898) </a:t>
            </a:r>
            <a:r>
              <a:rPr lang="en-US" altLang="en-US" sz="3200" b="1" dirty="0" smtClean="0">
                <a:solidFill>
                  <a:schemeClr val="accent2">
                    <a:lumMod val="50000"/>
                  </a:schemeClr>
                </a:solidFill>
              </a:rPr>
              <a:t>birth cohorts    </a:t>
            </a:r>
            <a:r>
              <a:rPr lang="en-US" altLang="en-US" sz="2000" b="1" dirty="0" smtClean="0">
                <a:solidFill>
                  <a:schemeClr val="accent2">
                    <a:lumMod val="50000"/>
                  </a:schemeClr>
                </a:solidFill>
              </a:rPr>
              <a:t>Mortality deceleration is observed in early birth cohort only</a:t>
            </a:r>
            <a:endParaRPr lang="en-US" altLang="en-US" sz="2400" b="1" dirty="0">
              <a:solidFill>
                <a:schemeClr val="accent2">
                  <a:lumMod val="50000"/>
                </a:schemeClr>
              </a:solidFill>
            </a:endParaRPr>
          </a:p>
        </p:txBody>
      </p:sp>
      <p:pic>
        <p:nvPicPr>
          <p:cNvPr id="34819" name="Picture 40"/>
          <p:cNvPicPr>
            <a:picLocks noChangeAspect="1" noChangeArrowheads="1"/>
          </p:cNvPicPr>
          <p:nvPr/>
        </p:nvPicPr>
        <p:blipFill>
          <a:blip r:embed="rId3" cstate="print"/>
          <a:srcRect/>
          <a:stretch>
            <a:fillRect/>
          </a:stretch>
        </p:blipFill>
        <p:spPr bwMode="auto">
          <a:xfrm>
            <a:off x="31165800" y="11487150"/>
            <a:ext cx="8686800" cy="4872038"/>
          </a:xfrm>
          <a:prstGeom prst="rect">
            <a:avLst/>
          </a:prstGeom>
          <a:noFill/>
          <a:ln w="9525">
            <a:noFill/>
            <a:miter lim="800000"/>
            <a:headEnd/>
            <a:tailEnd/>
          </a:ln>
        </p:spPr>
      </p:pic>
      <p:sp>
        <p:nvSpPr>
          <p:cNvPr id="6" name="TextBox 5"/>
          <p:cNvSpPr txBox="1"/>
          <p:nvPr/>
        </p:nvSpPr>
        <p:spPr>
          <a:xfrm>
            <a:off x="5334000" y="1733550"/>
            <a:ext cx="1219200" cy="369332"/>
          </a:xfrm>
          <a:prstGeom prst="rect">
            <a:avLst/>
          </a:prstGeom>
          <a:noFill/>
        </p:spPr>
        <p:txBody>
          <a:bodyPr wrap="square" rtlCol="0">
            <a:spAutoFit/>
          </a:bodyPr>
          <a:lstStyle/>
          <a:p>
            <a:r>
              <a:rPr lang="ru-RU" dirty="0" smtClean="0"/>
              <a:t>Мужчины</a:t>
            </a:r>
            <a:endParaRPr lang="ru-RU" dirty="0"/>
          </a:p>
        </p:txBody>
      </p:sp>
      <p:sp>
        <p:nvSpPr>
          <p:cNvPr id="7" name="TextBox 6"/>
          <p:cNvSpPr txBox="1"/>
          <p:nvPr/>
        </p:nvSpPr>
        <p:spPr>
          <a:xfrm>
            <a:off x="838200" y="1733550"/>
            <a:ext cx="1600200" cy="369332"/>
          </a:xfrm>
          <a:prstGeom prst="rect">
            <a:avLst/>
          </a:prstGeom>
          <a:noFill/>
        </p:spPr>
        <p:txBody>
          <a:bodyPr wrap="square" rtlCol="0">
            <a:spAutoFit/>
          </a:bodyPr>
          <a:lstStyle/>
          <a:p>
            <a:r>
              <a:rPr lang="ru-RU" dirty="0" smtClean="0"/>
              <a:t>Женщины</a:t>
            </a:r>
            <a:endParaRPr lang="ru-RU" dirty="0"/>
          </a:p>
        </p:txBody>
      </p:sp>
      <p:sp>
        <p:nvSpPr>
          <p:cNvPr id="8" name="TextBox 7"/>
          <p:cNvSpPr txBox="1"/>
          <p:nvPr/>
        </p:nvSpPr>
        <p:spPr>
          <a:xfrm>
            <a:off x="0" y="4705350"/>
            <a:ext cx="8839200" cy="307777"/>
          </a:xfrm>
          <a:prstGeom prst="rect">
            <a:avLst/>
          </a:prstGeom>
          <a:noFill/>
        </p:spPr>
        <p:txBody>
          <a:bodyPr wrap="square" rtlCol="0">
            <a:spAutoFit/>
          </a:bodyPr>
          <a:lstStyle/>
          <a:p>
            <a:r>
              <a:rPr lang="en-US" sz="1400" dirty="0" smtClean="0">
                <a:solidFill>
                  <a:schemeClr val="tx1"/>
                </a:solidFill>
              </a:rPr>
              <a:t>Source</a:t>
            </a:r>
            <a:r>
              <a:rPr lang="ru-RU" sz="1400" dirty="0" smtClean="0">
                <a:solidFill>
                  <a:schemeClr val="tx1"/>
                </a:solidFill>
              </a:rPr>
              <a:t>: </a:t>
            </a:r>
            <a:r>
              <a:rPr lang="en-US" sz="1400" dirty="0" err="1" smtClean="0">
                <a:solidFill>
                  <a:schemeClr val="tx1"/>
                </a:solidFill>
              </a:rPr>
              <a:t>Gavrilov</a:t>
            </a:r>
            <a:r>
              <a:rPr lang="en-US" sz="1400" dirty="0" smtClean="0">
                <a:solidFill>
                  <a:schemeClr val="tx1"/>
                </a:solidFill>
              </a:rPr>
              <a:t>, </a:t>
            </a:r>
            <a:r>
              <a:rPr lang="en-US" sz="1400" dirty="0" err="1" smtClean="0">
                <a:solidFill>
                  <a:schemeClr val="tx1"/>
                </a:solidFill>
              </a:rPr>
              <a:t>Gavrilova</a:t>
            </a:r>
            <a:r>
              <a:rPr lang="en-US" sz="1400" dirty="0" smtClean="0">
                <a:solidFill>
                  <a:schemeClr val="tx1"/>
                </a:solidFill>
              </a:rPr>
              <a:t>, </a:t>
            </a:r>
            <a:r>
              <a:rPr lang="en-US" sz="1400" i="1" dirty="0" smtClean="0">
                <a:solidFill>
                  <a:schemeClr val="tx1"/>
                </a:solidFill>
              </a:rPr>
              <a:t>Gerontology,</a:t>
            </a:r>
            <a:r>
              <a:rPr lang="en-US" sz="1400" dirty="0" smtClean="0">
                <a:solidFill>
                  <a:schemeClr val="tx1"/>
                </a:solidFill>
              </a:rPr>
              <a:t> 2019. Source of data: Human Mortality Database</a:t>
            </a:r>
            <a:endParaRPr lang="ru-RU" sz="1400" dirty="0">
              <a:solidFill>
                <a:schemeClr val="tx1"/>
              </a:solidFill>
            </a:endParaRPr>
          </a:p>
        </p:txBody>
      </p:sp>
      <p:pic>
        <p:nvPicPr>
          <p:cNvPr id="9" name="Рисунок 8" descr="Figure2a.tif"/>
          <p:cNvPicPr>
            <a:picLocks noChangeAspect="1"/>
          </p:cNvPicPr>
          <p:nvPr/>
        </p:nvPicPr>
        <p:blipFill>
          <a:blip r:embed="rId4" cstate="print"/>
          <a:stretch>
            <a:fillRect/>
          </a:stretch>
        </p:blipFill>
        <p:spPr>
          <a:xfrm>
            <a:off x="304800" y="1657350"/>
            <a:ext cx="4114800" cy="3105150"/>
          </a:xfrm>
          <a:prstGeom prst="rect">
            <a:avLst/>
          </a:prstGeom>
        </p:spPr>
      </p:pic>
      <p:pic>
        <p:nvPicPr>
          <p:cNvPr id="10" name="Рисунок 9" descr="Figure3a.tif"/>
          <p:cNvPicPr>
            <a:picLocks noChangeAspect="1"/>
          </p:cNvPicPr>
          <p:nvPr/>
        </p:nvPicPr>
        <p:blipFill>
          <a:blip r:embed="rId5" cstate="print"/>
          <a:stretch>
            <a:fillRect/>
          </a:stretch>
        </p:blipFill>
        <p:spPr>
          <a:xfrm>
            <a:off x="4572000" y="1581150"/>
            <a:ext cx="4191000" cy="3200400"/>
          </a:xfrm>
          <a:prstGeom prst="rect">
            <a:avLst/>
          </a:prstGeom>
        </p:spPr>
      </p:pic>
      <p:sp>
        <p:nvSpPr>
          <p:cNvPr id="11" name="TextBox 10"/>
          <p:cNvSpPr txBox="1"/>
          <p:nvPr/>
        </p:nvSpPr>
        <p:spPr>
          <a:xfrm>
            <a:off x="914400" y="1962150"/>
            <a:ext cx="1143000" cy="369332"/>
          </a:xfrm>
          <a:prstGeom prst="rect">
            <a:avLst/>
          </a:prstGeom>
          <a:noFill/>
        </p:spPr>
        <p:txBody>
          <a:bodyPr wrap="square" rtlCol="0">
            <a:spAutoFit/>
          </a:bodyPr>
          <a:lstStyle/>
          <a:p>
            <a:r>
              <a:rPr lang="en-US" dirty="0" smtClean="0">
                <a:solidFill>
                  <a:schemeClr val="tx1"/>
                </a:solidFill>
              </a:rPr>
              <a:t>Women</a:t>
            </a:r>
            <a:endParaRPr lang="en-US" dirty="0">
              <a:solidFill>
                <a:schemeClr val="tx1"/>
              </a:solidFill>
            </a:endParaRPr>
          </a:p>
        </p:txBody>
      </p:sp>
      <p:sp>
        <p:nvSpPr>
          <p:cNvPr id="12" name="TextBox 11"/>
          <p:cNvSpPr txBox="1"/>
          <p:nvPr/>
        </p:nvSpPr>
        <p:spPr>
          <a:xfrm>
            <a:off x="5105400" y="1885950"/>
            <a:ext cx="1143000" cy="381000"/>
          </a:xfrm>
          <a:prstGeom prst="rect">
            <a:avLst/>
          </a:prstGeom>
          <a:noFill/>
        </p:spPr>
        <p:txBody>
          <a:bodyPr wrap="square" rtlCol="0">
            <a:spAutoFit/>
          </a:bodyPr>
          <a:lstStyle/>
          <a:p>
            <a:r>
              <a:rPr lang="en-US" dirty="0" smtClean="0">
                <a:solidFill>
                  <a:schemeClr val="tx1"/>
                </a:solidFill>
              </a:rPr>
              <a:t>Men</a:t>
            </a: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457200" y="590550"/>
            <a:ext cx="8305800" cy="685800"/>
          </a:xfrm>
        </p:spPr>
        <p:txBody>
          <a:bodyPr/>
          <a:lstStyle/>
          <a:p>
            <a:pPr eaLnBrk="1" hangingPunct="1"/>
            <a:r>
              <a:rPr lang="en-US" altLang="en-US" dirty="0" smtClean="0"/>
              <a:t>Conclusion</a:t>
            </a:r>
          </a:p>
        </p:txBody>
      </p:sp>
      <p:sp>
        <p:nvSpPr>
          <p:cNvPr id="43011" name="Subtitle 3"/>
          <p:cNvSpPr>
            <a:spLocks noGrp="1"/>
          </p:cNvSpPr>
          <p:nvPr>
            <p:ph type="subTitle" idx="1"/>
          </p:nvPr>
        </p:nvSpPr>
        <p:spPr>
          <a:xfrm>
            <a:off x="609600" y="1657350"/>
            <a:ext cx="8305800" cy="1600200"/>
          </a:xfrm>
        </p:spPr>
        <p:txBody>
          <a:bodyPr/>
          <a:lstStyle/>
          <a:p>
            <a:pPr algn="l"/>
            <a:r>
              <a:rPr lang="en-US" altLang="en-US" sz="3600" dirty="0" smtClean="0"/>
              <a:t>Mortality deceleration is more prevalent in historically older birth cohorts when age reporting was less accurate</a:t>
            </a:r>
            <a:endParaRPr lang="en-US" altLang="en-US" sz="3600" dirty="0" smtClean="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Presentation Disclaimer</a:t>
            </a:r>
            <a:br>
              <a:rPr lang="en-US" sz="2400" b="1" dirty="0"/>
            </a:br>
            <a:endParaRPr lang="en-US" sz="2400" dirty="0"/>
          </a:p>
        </p:txBody>
      </p:sp>
      <p:sp>
        <p:nvSpPr>
          <p:cNvPr id="3" name="Content Placeholder 2"/>
          <p:cNvSpPr>
            <a:spLocks noGrp="1"/>
          </p:cNvSpPr>
          <p:nvPr>
            <p:ph sz="quarter" idx="12"/>
          </p:nvPr>
        </p:nvSpPr>
        <p:spPr>
          <a:xfrm>
            <a:off x="628650" y="1274761"/>
            <a:ext cx="7886700" cy="2744789"/>
          </a:xfrm>
        </p:spPr>
        <p:txBody>
          <a:bodyPr>
            <a:normAutofit/>
          </a:bodyPr>
          <a:lstStyle/>
          <a:p>
            <a:pPr marL="0" indent="0">
              <a:buNone/>
            </a:pPr>
            <a:r>
              <a:rPr lang="en-US" sz="18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
            </a:r>
            <a:endParaRPr lang="en-US" sz="18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2</a:t>
            </a:fld>
            <a:endParaRPr lang="en-US" dirty="0"/>
          </a:p>
        </p:txBody>
      </p:sp>
    </p:spTree>
    <p:extLst>
      <p:ext uri="{BB962C8B-B14F-4D97-AF65-F5344CB8AC3E}">
        <p14:creationId xmlns="" xmlns:p14="http://schemas.microsoft.com/office/powerpoint/2010/main" val="180932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28650"/>
            <a:ext cx="8458200" cy="1314450"/>
          </a:xfrm>
        </p:spPr>
        <p:txBody>
          <a:bodyPr/>
          <a:lstStyle/>
          <a:p>
            <a:pPr eaLnBrk="1" hangingPunct="1"/>
            <a:r>
              <a:rPr lang="en-US" altLang="en-US" sz="3600" dirty="0" smtClean="0"/>
              <a:t>What is the quality of age reporting in the SSA Death Master File   across ages and birth cohorts?</a:t>
            </a:r>
          </a:p>
        </p:txBody>
      </p:sp>
      <p:sp>
        <p:nvSpPr>
          <p:cNvPr id="21507" name="TextBox 2"/>
          <p:cNvSpPr txBox="1">
            <a:spLocks noChangeArrowheads="1"/>
          </p:cNvSpPr>
          <p:nvPr/>
        </p:nvSpPr>
        <p:spPr bwMode="auto">
          <a:xfrm>
            <a:off x="838200" y="2514601"/>
            <a:ext cx="7086600" cy="1384995"/>
          </a:xfrm>
          <a:prstGeom prst="rect">
            <a:avLst/>
          </a:prstGeom>
          <a:noFill/>
          <a:ln w="9525">
            <a:noFill/>
            <a:miter lim="800000"/>
            <a:headEnd/>
            <a:tailEnd/>
          </a:ln>
        </p:spPr>
        <p:txBody>
          <a:bodyPr>
            <a:spAutoFit/>
          </a:bodyPr>
          <a:lstStyle/>
          <a:p>
            <a:r>
              <a:rPr lang="en-US" altLang="en-US" sz="2800" b="1" dirty="0">
                <a:solidFill>
                  <a:schemeClr val="tx1"/>
                </a:solidFill>
              </a:rPr>
              <a:t>A study of data quality for five </a:t>
            </a:r>
          </a:p>
          <a:p>
            <a:r>
              <a:rPr lang="en-US" altLang="en-US" sz="2800" b="1" dirty="0">
                <a:solidFill>
                  <a:schemeClr val="tx1"/>
                </a:solidFill>
              </a:rPr>
              <a:t>single-year birth </a:t>
            </a:r>
            <a:r>
              <a:rPr lang="en-US" altLang="en-US" sz="2800" b="1" dirty="0" smtClean="0">
                <a:solidFill>
                  <a:schemeClr val="tx1"/>
                </a:solidFill>
              </a:rPr>
              <a:t>cohorts using direct validation method</a:t>
            </a:r>
            <a:endParaRPr lang="en-US" altLang="en-US" sz="2800" b="1" dirty="0">
              <a:solidFill>
                <a:schemeClr val="tx1"/>
              </a:solidFill>
            </a:endParaRPr>
          </a:p>
        </p:txBody>
      </p:sp>
      <p:sp>
        <p:nvSpPr>
          <p:cNvPr id="21508" name="TextBox 2"/>
          <p:cNvSpPr txBox="1">
            <a:spLocks noChangeArrowheads="1"/>
          </p:cNvSpPr>
          <p:nvPr/>
        </p:nvSpPr>
        <p:spPr bwMode="auto">
          <a:xfrm>
            <a:off x="990600" y="4114800"/>
            <a:ext cx="7086600" cy="400110"/>
          </a:xfrm>
          <a:prstGeom prst="rect">
            <a:avLst/>
          </a:prstGeom>
          <a:noFill/>
          <a:ln w="9525">
            <a:noFill/>
            <a:miter lim="800000"/>
            <a:headEnd/>
            <a:tailEnd/>
          </a:ln>
        </p:spPr>
        <p:txBody>
          <a:bodyPr>
            <a:spAutoFit/>
          </a:bodyPr>
          <a:lstStyle/>
          <a:p>
            <a:r>
              <a:rPr lang="en-US" altLang="en-US" sz="2000" b="1" dirty="0">
                <a:solidFill>
                  <a:schemeClr val="tx1"/>
                </a:solidFill>
              </a:rPr>
              <a:t>Supported by the Society of Actuaries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609600" y="4171950"/>
            <a:ext cx="7456488" cy="646331"/>
          </a:xfrm>
          <a:prstGeom prst="rect">
            <a:avLst/>
          </a:prstGeom>
          <a:noFill/>
          <a:ln w="9525">
            <a:noFill/>
            <a:miter lim="800000"/>
            <a:headEnd/>
            <a:tailEnd/>
          </a:ln>
        </p:spPr>
        <p:txBody>
          <a:bodyPr wrap="square">
            <a:spAutoFit/>
          </a:bodyPr>
          <a:lstStyle/>
          <a:p>
            <a:r>
              <a:rPr lang="en-US" altLang="en-US" sz="2000" b="1" dirty="0">
                <a:solidFill>
                  <a:schemeClr val="tx1"/>
                </a:solidFill>
              </a:rPr>
              <a:t>Supported by the Society of </a:t>
            </a:r>
            <a:r>
              <a:rPr lang="en-US" altLang="en-US" sz="2000" b="1" dirty="0" smtClean="0">
                <a:solidFill>
                  <a:schemeClr val="tx1"/>
                </a:solidFill>
              </a:rPr>
              <a:t>Actuaries</a:t>
            </a:r>
          </a:p>
          <a:p>
            <a:r>
              <a:rPr lang="en-US" altLang="en-US" sz="1600" b="1" dirty="0" smtClean="0">
                <a:solidFill>
                  <a:schemeClr val="tx2">
                    <a:lumMod val="60000"/>
                    <a:lumOff val="40000"/>
                  </a:schemeClr>
                </a:solidFill>
              </a:rPr>
              <a:t>https://www.soa.org/resources/research-reports/2018/birth-cohort/</a:t>
            </a:r>
            <a:endParaRPr lang="en-US" altLang="en-US" sz="1600" b="1" dirty="0">
              <a:solidFill>
                <a:schemeClr val="tx2">
                  <a:lumMod val="60000"/>
                  <a:lumOff val="40000"/>
                </a:schemeClr>
              </a:solidFill>
            </a:endParaRPr>
          </a:p>
        </p:txBody>
      </p:sp>
      <p:pic>
        <p:nvPicPr>
          <p:cNvPr id="22531" name="Picture 2"/>
          <p:cNvPicPr>
            <a:picLocks noChangeAspect="1" noChangeArrowheads="1"/>
          </p:cNvPicPr>
          <p:nvPr/>
        </p:nvPicPr>
        <p:blipFill>
          <a:blip r:embed="rId3" cstate="print"/>
          <a:srcRect/>
          <a:stretch>
            <a:fillRect/>
          </a:stretch>
        </p:blipFill>
        <p:spPr bwMode="auto">
          <a:xfrm>
            <a:off x="1447800" y="1047750"/>
            <a:ext cx="5943600" cy="2971800"/>
          </a:xfrm>
          <a:prstGeom prst="rect">
            <a:avLst/>
          </a:prstGeom>
          <a:noFill/>
          <a:ln w="9525">
            <a:noFill/>
            <a:miter lim="800000"/>
            <a:headEnd/>
            <a:tailEnd/>
          </a:ln>
        </p:spPr>
      </p:pic>
      <p:sp>
        <p:nvSpPr>
          <p:cNvPr id="22532" name="Title 5"/>
          <p:cNvSpPr>
            <a:spLocks noGrp="1"/>
          </p:cNvSpPr>
          <p:nvPr>
            <p:ph type="title"/>
          </p:nvPr>
        </p:nvSpPr>
        <p:spPr>
          <a:xfrm>
            <a:off x="609600" y="342900"/>
            <a:ext cx="8224838" cy="348854"/>
          </a:xfrm>
        </p:spPr>
        <p:txBody>
          <a:bodyPr/>
          <a:lstStyle/>
          <a:p>
            <a:r>
              <a:rPr lang="en-US" sz="2400" dirty="0" smtClean="0"/>
              <a:t>More details are available in a special report by the Society Of Actuaries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09550"/>
            <a:ext cx="8534400" cy="628650"/>
          </a:xfrm>
        </p:spPr>
        <p:txBody>
          <a:bodyPr/>
          <a:lstStyle/>
          <a:p>
            <a:pPr eaLnBrk="1" hangingPunct="1"/>
            <a:r>
              <a:rPr lang="en-US" altLang="en-US" dirty="0" smtClean="0"/>
              <a:t>Study Design</a:t>
            </a:r>
          </a:p>
        </p:txBody>
      </p:sp>
      <p:sp>
        <p:nvSpPr>
          <p:cNvPr id="23555" name="TextBox 2"/>
          <p:cNvSpPr txBox="1">
            <a:spLocks noChangeArrowheads="1"/>
          </p:cNvSpPr>
          <p:nvPr/>
        </p:nvSpPr>
        <p:spPr bwMode="auto">
          <a:xfrm>
            <a:off x="914400" y="971550"/>
            <a:ext cx="7086600" cy="2677656"/>
          </a:xfrm>
          <a:prstGeom prst="rect">
            <a:avLst/>
          </a:prstGeom>
          <a:noFill/>
          <a:ln w="9525">
            <a:noFill/>
            <a:miter lim="800000"/>
            <a:headEnd/>
            <a:tailEnd/>
          </a:ln>
        </p:spPr>
        <p:txBody>
          <a:bodyPr>
            <a:spAutoFit/>
          </a:bodyPr>
          <a:lstStyle/>
          <a:p>
            <a:r>
              <a:rPr lang="en-US" altLang="en-US" sz="2800" b="1" dirty="0">
                <a:solidFill>
                  <a:schemeClr val="tx1"/>
                </a:solidFill>
              </a:rPr>
              <a:t>Five single-year birth cohorts:</a:t>
            </a:r>
          </a:p>
          <a:p>
            <a:r>
              <a:rPr lang="en-US" altLang="en-US" sz="2800" b="1" dirty="0">
                <a:solidFill>
                  <a:schemeClr val="tx1"/>
                </a:solidFill>
              </a:rPr>
              <a:t>1898, 1899, 1900, 1901, 1902</a:t>
            </a:r>
          </a:p>
          <a:p>
            <a:endParaRPr lang="en-US" altLang="en-US" sz="2800" b="1" dirty="0">
              <a:solidFill>
                <a:schemeClr val="tx1"/>
              </a:solidFill>
            </a:endParaRPr>
          </a:p>
          <a:p>
            <a:r>
              <a:rPr lang="en-US" altLang="en-US" sz="2800" b="1" dirty="0">
                <a:solidFill>
                  <a:schemeClr val="tx1"/>
                </a:solidFill>
              </a:rPr>
              <a:t>Direct  age validation of </a:t>
            </a:r>
            <a:r>
              <a:rPr lang="en-US" altLang="en-US" sz="2800" b="1" dirty="0" smtClean="0">
                <a:solidFill>
                  <a:schemeClr val="tx1"/>
                </a:solidFill>
              </a:rPr>
              <a:t>Death Master File (DMF) </a:t>
            </a:r>
            <a:r>
              <a:rPr lang="en-US" altLang="en-US" sz="2800" b="1" dirty="0">
                <a:solidFill>
                  <a:schemeClr val="tx1"/>
                </a:solidFill>
              </a:rPr>
              <a:t>samples randomly selected at ages 100, </a:t>
            </a:r>
            <a:r>
              <a:rPr lang="en-US" altLang="en-US" sz="2800" b="1" dirty="0" smtClean="0">
                <a:solidFill>
                  <a:schemeClr val="tx1"/>
                </a:solidFill>
              </a:rPr>
              <a:t>103 and </a:t>
            </a:r>
            <a:r>
              <a:rPr lang="en-US" altLang="en-US" sz="2800" b="1" dirty="0">
                <a:solidFill>
                  <a:schemeClr val="tx1"/>
                </a:solidFill>
              </a:rPr>
              <a:t>105 </a:t>
            </a:r>
            <a:r>
              <a:rPr lang="en-US" altLang="en-US" sz="2800" b="1" dirty="0" smtClean="0">
                <a:solidFill>
                  <a:schemeClr val="tx1"/>
                </a:solidFill>
              </a:rPr>
              <a:t>years </a:t>
            </a:r>
            <a:endParaRPr lang="en-US" altLang="en-US" sz="2800" b="1" dirty="0">
              <a:solidFill>
                <a:schemeClr val="tx1"/>
              </a:solidFill>
            </a:endParaRPr>
          </a:p>
        </p:txBody>
      </p:sp>
      <p:sp>
        <p:nvSpPr>
          <p:cNvPr id="23556" name="TextBox 2"/>
          <p:cNvSpPr txBox="1">
            <a:spLocks noChangeArrowheads="1"/>
          </p:cNvSpPr>
          <p:nvPr/>
        </p:nvSpPr>
        <p:spPr bwMode="auto">
          <a:xfrm>
            <a:off x="990600" y="3867150"/>
            <a:ext cx="7086600" cy="707886"/>
          </a:xfrm>
          <a:prstGeom prst="rect">
            <a:avLst/>
          </a:prstGeom>
          <a:noFill/>
          <a:ln w="9525">
            <a:noFill/>
            <a:miter lim="800000"/>
            <a:headEnd/>
            <a:tailEnd/>
          </a:ln>
        </p:spPr>
        <p:txBody>
          <a:bodyPr>
            <a:spAutoFit/>
          </a:bodyPr>
          <a:lstStyle/>
          <a:p>
            <a:r>
              <a:rPr lang="en-US" altLang="en-US" sz="2000" b="1" dirty="0">
                <a:solidFill>
                  <a:schemeClr val="tx1"/>
                </a:solidFill>
              </a:rPr>
              <a:t>Sample sizes: 100 records for ages </a:t>
            </a:r>
            <a:r>
              <a:rPr lang="en-US" altLang="en-US" sz="2000" b="1" dirty="0" smtClean="0">
                <a:solidFill>
                  <a:schemeClr val="tx1"/>
                </a:solidFill>
              </a:rPr>
              <a:t>100,103,105 </a:t>
            </a:r>
            <a:r>
              <a:rPr lang="en-US" altLang="en-US" sz="2000" b="1" dirty="0">
                <a:solidFill>
                  <a:schemeClr val="tx1"/>
                </a:solidFill>
              </a:rPr>
              <a:t>years</a:t>
            </a:r>
          </a:p>
          <a:p>
            <a:r>
              <a:rPr lang="en-US" altLang="en-US" sz="2000" b="1" dirty="0">
                <a:solidFill>
                  <a:schemeClr val="tx1"/>
                </a:solidFill>
              </a:rPr>
              <a:t>For age group 109+ years – all </a:t>
            </a:r>
            <a:r>
              <a:rPr lang="en-US" altLang="en-US" sz="2000" b="1" dirty="0" smtClean="0">
                <a:solidFill>
                  <a:schemeClr val="tx1"/>
                </a:solidFill>
              </a:rPr>
              <a:t>available records</a:t>
            </a:r>
            <a:endParaRPr lang="en-US" altLang="en-US"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838200" y="133350"/>
            <a:ext cx="7772400" cy="742950"/>
          </a:xfrm>
          <a:prstGeom prst="rect">
            <a:avLst/>
          </a:prstGeom>
          <a:noFill/>
          <a:ln w="9525">
            <a:noFill/>
            <a:round/>
            <a:headEnd/>
            <a:tailEnd/>
          </a:ln>
        </p:spPr>
        <p:txBody>
          <a:bodyPr anchor="ct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b="1" dirty="0">
                <a:solidFill>
                  <a:srgbClr val="8A001A"/>
                </a:solidFill>
                <a:latin typeface="Tahoma" pitchFamily="34" charset="0"/>
              </a:rPr>
              <a:t>Age validation procedure</a:t>
            </a:r>
          </a:p>
        </p:txBody>
      </p:sp>
      <p:sp>
        <p:nvSpPr>
          <p:cNvPr id="24579" name="Text Box 2"/>
          <p:cNvSpPr txBox="1">
            <a:spLocks noChangeArrowheads="1"/>
          </p:cNvSpPr>
          <p:nvPr/>
        </p:nvSpPr>
        <p:spPr bwMode="auto">
          <a:xfrm>
            <a:off x="838200" y="1885950"/>
            <a:ext cx="7620000" cy="2343150"/>
          </a:xfrm>
          <a:prstGeom prst="rect">
            <a:avLst/>
          </a:prstGeom>
          <a:noFill/>
          <a:ln w="9525">
            <a:noFill/>
            <a:round/>
            <a:headEnd/>
            <a:tailEnd/>
          </a:ln>
        </p:spPr>
        <p:txBody>
          <a:bodyPr/>
          <a:lstStyle/>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333333"/>
                </a:solidFill>
                <a:latin typeface="Arial Narrow" pitchFamily="34" charset="0"/>
              </a:rPr>
              <a:t>DMF records were scored according to reliability of age reporting. The scoring system included the following scores:</a:t>
            </a: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1 </a:t>
            </a:r>
            <a:r>
              <a:rPr lang="en-US" altLang="en-US" dirty="0">
                <a:solidFill>
                  <a:srgbClr val="333333"/>
                </a:solidFill>
                <a:latin typeface="Arial Narrow" pitchFamily="34" charset="0"/>
                <a:cs typeface="Times New Roman" pitchFamily="18" charset="0"/>
              </a:rPr>
              <a:t>– several early </a:t>
            </a:r>
            <a:r>
              <a:rPr lang="en-US" altLang="en-US" dirty="0" smtClean="0">
                <a:solidFill>
                  <a:srgbClr val="333333"/>
                </a:solidFill>
                <a:latin typeface="Arial Narrow" pitchFamily="34" charset="0"/>
                <a:cs typeface="Times New Roman" pitchFamily="18" charset="0"/>
              </a:rPr>
              <a:t>(1950 or earlier) historical </a:t>
            </a:r>
            <a:r>
              <a:rPr lang="en-US" altLang="en-US" dirty="0">
                <a:solidFill>
                  <a:srgbClr val="333333"/>
                </a:solidFill>
                <a:latin typeface="Arial Narrow" pitchFamily="34" charset="0"/>
                <a:cs typeface="Times New Roman" pitchFamily="18" charset="0"/>
              </a:rPr>
              <a:t>sources agree about birth date</a:t>
            </a: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2 </a:t>
            </a:r>
            <a:r>
              <a:rPr lang="en-US" altLang="en-US" dirty="0">
                <a:solidFill>
                  <a:srgbClr val="333333"/>
                </a:solidFill>
                <a:latin typeface="Arial Narrow" pitchFamily="34" charset="0"/>
                <a:cs typeface="Times New Roman" pitchFamily="18" charset="0"/>
              </a:rPr>
              <a:t>– one early historical sources agrees about birth date</a:t>
            </a: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3 </a:t>
            </a:r>
            <a:r>
              <a:rPr lang="en-US" altLang="en-US" dirty="0">
                <a:solidFill>
                  <a:srgbClr val="333333"/>
                </a:solidFill>
                <a:latin typeface="Arial Narrow" pitchFamily="34" charset="0"/>
                <a:cs typeface="Times New Roman" pitchFamily="18" charset="0"/>
              </a:rPr>
              <a:t>– later sources agree about birth </a:t>
            </a:r>
            <a:r>
              <a:rPr lang="en-US" altLang="en-US" dirty="0" smtClean="0">
                <a:solidFill>
                  <a:srgbClr val="333333"/>
                </a:solidFill>
                <a:latin typeface="Arial Narrow" pitchFamily="34" charset="0"/>
                <a:cs typeface="Times New Roman" pitchFamily="18" charset="0"/>
              </a:rPr>
              <a:t>date</a:t>
            </a: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7030A0"/>
                </a:solidFill>
                <a:latin typeface="Arial Narrow" pitchFamily="34" charset="0"/>
                <a:cs typeface="Times New Roman" pitchFamily="18" charset="0"/>
              </a:rPr>
              <a:t>Records with questionable quality:</a:t>
            </a:r>
            <a:endParaRPr lang="en-US" altLang="en-US" dirty="0">
              <a:solidFill>
                <a:srgbClr val="7030A0"/>
              </a:solidFill>
              <a:latin typeface="Arial Narrow" pitchFamily="34" charset="0"/>
              <a:cs typeface="Times New Roman" pitchFamily="18" charset="0"/>
            </a:endParaRP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4 </a:t>
            </a:r>
            <a:r>
              <a:rPr lang="en-US" altLang="en-US" dirty="0">
                <a:solidFill>
                  <a:srgbClr val="333333"/>
                </a:solidFill>
                <a:latin typeface="Arial Narrow" pitchFamily="34" charset="0"/>
                <a:cs typeface="Times New Roman" pitchFamily="18" charset="0"/>
              </a:rPr>
              <a:t>– early sources </a:t>
            </a:r>
            <a:r>
              <a:rPr lang="en-US" altLang="en-US" dirty="0" smtClean="0">
                <a:solidFill>
                  <a:srgbClr val="333333"/>
                </a:solidFill>
                <a:latin typeface="Arial Narrow" pitchFamily="34" charset="0"/>
                <a:cs typeface="Times New Roman" pitchFamily="18" charset="0"/>
              </a:rPr>
              <a:t>disagree with DMF record</a:t>
            </a:r>
            <a:endParaRPr lang="en-US" altLang="en-US" dirty="0">
              <a:solidFill>
                <a:srgbClr val="333333"/>
              </a:solidFill>
              <a:latin typeface="Arial Narrow" pitchFamily="34" charset="0"/>
              <a:cs typeface="Times New Roman" pitchFamily="18" charset="0"/>
            </a:endParaRP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5 </a:t>
            </a:r>
            <a:r>
              <a:rPr lang="en-US" altLang="en-US" dirty="0">
                <a:solidFill>
                  <a:srgbClr val="333333"/>
                </a:solidFill>
                <a:latin typeface="Arial Narrow" pitchFamily="34" charset="0"/>
                <a:cs typeface="Times New Roman" pitchFamily="18" charset="0"/>
              </a:rPr>
              <a:t>– foreign-born individual arrived in the U.S. later in life </a:t>
            </a:r>
          </a:p>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333333"/>
                </a:solidFill>
                <a:latin typeface="Arial Narrow" pitchFamily="34" charset="0"/>
                <a:cs typeface="Times New Roman" pitchFamily="18" charset="0"/>
              </a:rPr>
              <a:t>   6 </a:t>
            </a:r>
            <a:r>
              <a:rPr lang="en-US" altLang="en-US" dirty="0">
                <a:solidFill>
                  <a:srgbClr val="333333"/>
                </a:solidFill>
                <a:latin typeface="Arial Narrow" pitchFamily="34" charset="0"/>
                <a:cs typeface="Times New Roman" pitchFamily="18" charset="0"/>
              </a:rPr>
              <a:t>– not found in any sources</a:t>
            </a:r>
          </a:p>
        </p:txBody>
      </p:sp>
      <p:sp>
        <p:nvSpPr>
          <p:cNvPr id="35844" name="Text Box 3"/>
          <p:cNvSpPr txBox="1">
            <a:spLocks noChangeArrowheads="1"/>
          </p:cNvSpPr>
          <p:nvPr/>
        </p:nvSpPr>
        <p:spPr bwMode="auto">
          <a:xfrm>
            <a:off x="685800" y="819150"/>
            <a:ext cx="8077200" cy="1017844"/>
          </a:xfrm>
          <a:prstGeom prst="rect">
            <a:avLst/>
          </a:prstGeom>
          <a:noFill/>
          <a:ln w="9525">
            <a:noFill/>
            <a:round/>
            <a:headEnd/>
            <a:tailEnd/>
          </a:ln>
        </p:spPr>
        <p:txBody>
          <a:bodyPr wrap="square" lIns="90000" tIns="46800" rIns="90000" bIns="46800">
            <a:spAutoFit/>
          </a:bodyPr>
          <a:lstStyle/>
          <a:p>
            <a:pPr algn="l">
              <a:spcBef>
                <a:spcPts val="17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en-US" sz="2000" dirty="0">
                <a:solidFill>
                  <a:srgbClr val="000000"/>
                </a:solidFill>
                <a:latin typeface="+mn-lt"/>
              </a:rPr>
              <a:t>Age validation was conducted by linkage of DMF records to early historical sources (U.S. censuses, birth and marriage records, draft registration cards</a:t>
            </a:r>
            <a:r>
              <a:rPr lang="en-US" altLang="en-US" sz="2000" dirty="0" smtClean="0">
                <a:solidFill>
                  <a:srgbClr val="000000"/>
                </a:solidFill>
                <a:latin typeface="+mn-lt"/>
              </a:rPr>
              <a:t>). Data linkage was done for 2,711 records.</a:t>
            </a:r>
            <a:endParaRPr lang="en-US" altLang="en-US" sz="2000" dirty="0">
              <a:solidFill>
                <a:srgbClr val="000000"/>
              </a:solidFill>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7389" y="102394"/>
            <a:ext cx="8226425" cy="983456"/>
          </a:xfrm>
        </p:spPr>
        <p:txBody>
          <a:bodyPr/>
          <a:lstStyle/>
          <a:p>
            <a:r>
              <a:rPr lang="en-US" altLang="en-US" sz="2400" smtClean="0"/>
              <a:t>Percent of records with questionable quality as a function of age. 1898, 1900 and 1902 birth cohorts</a:t>
            </a:r>
          </a:p>
        </p:txBody>
      </p:sp>
      <p:sp>
        <p:nvSpPr>
          <p:cNvPr id="27651" name="TextBox 4"/>
          <p:cNvSpPr txBox="1">
            <a:spLocks noChangeArrowheads="1"/>
          </p:cNvSpPr>
          <p:nvPr/>
        </p:nvSpPr>
        <p:spPr bwMode="auto">
          <a:xfrm>
            <a:off x="838200" y="4368404"/>
            <a:ext cx="7924800" cy="584775"/>
          </a:xfrm>
          <a:prstGeom prst="rect">
            <a:avLst/>
          </a:prstGeom>
          <a:noFill/>
          <a:ln w="9525">
            <a:noFill/>
            <a:miter lim="800000"/>
            <a:headEnd/>
            <a:tailEnd/>
          </a:ln>
        </p:spPr>
        <p:txBody>
          <a:bodyPr>
            <a:spAutoFit/>
          </a:bodyPr>
          <a:lstStyle/>
          <a:p>
            <a:r>
              <a:rPr lang="en-US" altLang="en-US">
                <a:solidFill>
                  <a:schemeClr val="tx1"/>
                </a:solidFill>
              </a:rPr>
              <a:t>Results of age validation study for samples of 100 records, by age group. </a:t>
            </a:r>
          </a:p>
          <a:p>
            <a:r>
              <a:rPr lang="en-US" altLang="en-US" sz="1400">
                <a:solidFill>
                  <a:schemeClr val="tx1"/>
                </a:solidFill>
              </a:rPr>
              <a:t>For ages 109 and 110+ years sample sizes were slightly higher than 100. </a:t>
            </a:r>
          </a:p>
        </p:txBody>
      </p:sp>
      <p:pic>
        <p:nvPicPr>
          <p:cNvPr id="27652" name="Picture 8"/>
          <p:cNvPicPr>
            <a:picLocks noChangeAspect="1" noChangeArrowheads="1"/>
          </p:cNvPicPr>
          <p:nvPr/>
        </p:nvPicPr>
        <p:blipFill>
          <a:blip r:embed="rId2" cstate="print"/>
          <a:srcRect/>
          <a:stretch>
            <a:fillRect/>
          </a:stretch>
        </p:blipFill>
        <p:spPr bwMode="auto">
          <a:xfrm>
            <a:off x="609600" y="1085850"/>
            <a:ext cx="82296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7389" y="102394"/>
            <a:ext cx="8226425" cy="983456"/>
          </a:xfrm>
        </p:spPr>
        <p:txBody>
          <a:bodyPr/>
          <a:lstStyle/>
          <a:p>
            <a:r>
              <a:rPr lang="en-US" altLang="en-US" sz="2400" smtClean="0"/>
              <a:t>Percent of records with questionable quality at extreme old ages. 1898-1902 birth cohorts</a:t>
            </a:r>
          </a:p>
        </p:txBody>
      </p:sp>
      <p:pic>
        <p:nvPicPr>
          <p:cNvPr id="28675" name="Picture 4"/>
          <p:cNvPicPr>
            <a:picLocks noChangeAspect="1" noChangeArrowheads="1"/>
          </p:cNvPicPr>
          <p:nvPr/>
        </p:nvPicPr>
        <p:blipFill>
          <a:blip r:embed="rId2" cstate="print"/>
          <a:srcRect/>
          <a:stretch>
            <a:fillRect/>
          </a:stretch>
        </p:blipFill>
        <p:spPr bwMode="auto">
          <a:xfrm>
            <a:off x="533400" y="1028700"/>
            <a:ext cx="8229600" cy="371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62000" y="400050"/>
            <a:ext cx="7772400" cy="742950"/>
          </a:xfrm>
          <a:prstGeom prst="rect">
            <a:avLst/>
          </a:prstGeom>
          <a:noFill/>
          <a:ln w="9525">
            <a:noFill/>
            <a:round/>
            <a:headEnd/>
            <a:tailEnd/>
          </a:ln>
        </p:spPr>
        <p:txBody>
          <a:bodyPr anchor="ct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b="1">
                <a:solidFill>
                  <a:srgbClr val="8A001A"/>
                </a:solidFill>
                <a:latin typeface="Tahoma" pitchFamily="34" charset="0"/>
              </a:rPr>
              <a:t>Regression model for percentage of poor quality records</a:t>
            </a:r>
          </a:p>
        </p:txBody>
      </p:sp>
      <p:sp>
        <p:nvSpPr>
          <p:cNvPr id="29699" name="Text Box 2"/>
          <p:cNvSpPr txBox="1">
            <a:spLocks noChangeArrowheads="1"/>
          </p:cNvSpPr>
          <p:nvPr/>
        </p:nvSpPr>
        <p:spPr bwMode="auto">
          <a:xfrm>
            <a:off x="838200" y="3257550"/>
            <a:ext cx="7620000" cy="1200150"/>
          </a:xfrm>
          <a:prstGeom prst="rect">
            <a:avLst/>
          </a:prstGeom>
          <a:noFill/>
          <a:ln w="9525">
            <a:noFill/>
            <a:round/>
            <a:headEnd/>
            <a:tailEnd/>
          </a:ln>
        </p:spPr>
        <p:txBody>
          <a:bodyPr/>
          <a:lstStyle/>
          <a:p>
            <a:pPr algn="l">
              <a:spcBef>
                <a:spcPts val="700"/>
              </a:spcBef>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a:solidFill>
                  <a:srgbClr val="333333"/>
                </a:solidFill>
                <a:latin typeface="Tahoma" pitchFamily="34" charset="0"/>
              </a:rPr>
              <a:t>where percent is percentage of poor quality records, AGE and COHORT represent sets of dummy variables (103, 105, 109 for AGE at death with 100 years used as a reference level and 1899, 1900, 1901, 1902 for COHORT birth year with 1898 used as a reference level), β</a:t>
            </a:r>
            <a:r>
              <a:rPr lang="en-US" sz="2000" baseline="-25000" dirty="0">
                <a:solidFill>
                  <a:srgbClr val="333333"/>
                </a:solidFill>
                <a:latin typeface="Tahoma" pitchFamily="34" charset="0"/>
              </a:rPr>
              <a:t>1</a:t>
            </a:r>
            <a:r>
              <a:rPr lang="en-US" sz="2000" dirty="0">
                <a:solidFill>
                  <a:srgbClr val="333333"/>
                </a:solidFill>
                <a:latin typeface="Tahoma" pitchFamily="34" charset="0"/>
              </a:rPr>
              <a:t> and β</a:t>
            </a:r>
            <a:r>
              <a:rPr lang="en-US" sz="2000" baseline="-25000" dirty="0">
                <a:solidFill>
                  <a:srgbClr val="333333"/>
                </a:solidFill>
                <a:latin typeface="Tahoma" pitchFamily="34" charset="0"/>
              </a:rPr>
              <a:t>2</a:t>
            </a:r>
            <a:r>
              <a:rPr lang="en-US" sz="2000" dirty="0">
                <a:solidFill>
                  <a:srgbClr val="333333"/>
                </a:solidFill>
                <a:latin typeface="Tahoma" pitchFamily="34" charset="0"/>
              </a:rPr>
              <a:t> are regression coefficients</a:t>
            </a:r>
            <a:endParaRPr lang="en-US" altLang="en-US" sz="2000" dirty="0">
              <a:solidFill>
                <a:srgbClr val="333333"/>
              </a:solidFill>
              <a:latin typeface="Tahoma" pitchFamily="34" charset="0"/>
              <a:cs typeface="Times New Roman" pitchFamily="18" charset="0"/>
            </a:endParaRPr>
          </a:p>
        </p:txBody>
      </p:sp>
      <p:sp>
        <p:nvSpPr>
          <p:cNvPr id="28676" name="Text Box 3"/>
          <p:cNvSpPr txBox="1">
            <a:spLocks noChangeArrowheads="1"/>
          </p:cNvSpPr>
          <p:nvPr/>
        </p:nvSpPr>
        <p:spPr bwMode="auto">
          <a:xfrm>
            <a:off x="762000" y="1352550"/>
            <a:ext cx="7848600" cy="1202510"/>
          </a:xfrm>
          <a:prstGeom prst="rect">
            <a:avLst/>
          </a:prstGeom>
          <a:noFill/>
          <a:ln w="9525">
            <a:noFill/>
            <a:round/>
            <a:headEnd/>
            <a:tailEnd/>
          </a:ln>
        </p:spPr>
        <p:txBody>
          <a:bodyPr wrap="square" lIns="90000" tIns="46800" rIns="90000" bIns="46800">
            <a:spAutoFit/>
          </a:bodyPr>
          <a:lstStyle/>
          <a:p>
            <a:pPr algn="l">
              <a:spcBef>
                <a:spcPts val="17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en-US" sz="2400" dirty="0">
                <a:solidFill>
                  <a:srgbClr val="000000"/>
                </a:solidFill>
                <a:latin typeface="Arial" pitchFamily="34" charset="0"/>
                <a:cs typeface="Arial" pitchFamily="34" charset="0"/>
              </a:rPr>
              <a:t>Percentage of poor </a:t>
            </a:r>
            <a:r>
              <a:rPr lang="en-US" altLang="en-US" sz="2400" dirty="0" smtClean="0">
                <a:solidFill>
                  <a:srgbClr val="000000"/>
                </a:solidFill>
                <a:latin typeface="Arial" pitchFamily="34" charset="0"/>
                <a:cs typeface="Arial" pitchFamily="34" charset="0"/>
              </a:rPr>
              <a:t>quality records </a:t>
            </a:r>
            <a:r>
              <a:rPr lang="en-US" altLang="en-US" sz="2400" dirty="0">
                <a:solidFill>
                  <a:srgbClr val="000000"/>
                </a:solidFill>
                <a:latin typeface="Arial" pitchFamily="34" charset="0"/>
                <a:cs typeface="Arial" pitchFamily="34" charset="0"/>
              </a:rPr>
              <a:t>is modeled as a linear function of binary (dummy) variables representing birth cohorts and ages.</a:t>
            </a:r>
          </a:p>
        </p:txBody>
      </p:sp>
      <p:pic>
        <p:nvPicPr>
          <p:cNvPr id="29701" name="Picture 5"/>
          <p:cNvPicPr>
            <a:picLocks noChangeAspect="1" noChangeArrowheads="1"/>
          </p:cNvPicPr>
          <p:nvPr/>
        </p:nvPicPr>
        <p:blipFill>
          <a:blip r:embed="rId3" cstate="print"/>
          <a:srcRect/>
          <a:stretch>
            <a:fillRect/>
          </a:stretch>
        </p:blipFill>
        <p:spPr bwMode="auto">
          <a:xfrm>
            <a:off x="1219200" y="2647950"/>
            <a:ext cx="6553200" cy="478631"/>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874425</TotalTime>
  <Words>839</Words>
  <Application>Microsoft Office PowerPoint</Application>
  <PresentationFormat>On-screen Show (16:9)</PresentationFormat>
  <Paragraphs>115</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2020 Living to 100 Symposium</vt:lpstr>
      <vt:lpstr>Presentation Disclaimer </vt:lpstr>
      <vt:lpstr>What is the quality of age reporting in the SSA Death Master File   across ages and birth cohorts?</vt:lpstr>
      <vt:lpstr>More details are available in a special report by the Society Of Actuaries </vt:lpstr>
      <vt:lpstr>Study Design</vt:lpstr>
      <vt:lpstr>Slide 6</vt:lpstr>
      <vt:lpstr>Percent of records with questionable quality as a function of age. 1898, 1900 and 1902 birth cohorts</vt:lpstr>
      <vt:lpstr>Percent of records with questionable quality at extreme old ages. 1898-1902 birth cohorts</vt:lpstr>
      <vt:lpstr>Slide 9</vt:lpstr>
      <vt:lpstr>Regression model for percentage of poor quality data</vt:lpstr>
      <vt:lpstr>Force of mortality by the data quality score 1900 birth cohort, both sexes</vt:lpstr>
      <vt:lpstr>Force of mortality by monthly and yearly estimates after data cleaning 1898-1902 birth cohort, both sexes</vt:lpstr>
      <vt:lpstr>Hypothesis</vt:lpstr>
      <vt:lpstr>Further development</vt:lpstr>
      <vt:lpstr>Slide 15</vt:lpstr>
      <vt:lpstr>Is Mortality Deceleration Caused by Age Misreporting?</vt:lpstr>
      <vt:lpstr>Slide 17</vt:lpstr>
      <vt:lpstr>Slide 18</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Specific   Effects   of   Early-Life   Events   on   Adult   Lifespan</dc:title>
  <dc:creator>Natalia Gavrilova</dc:creator>
  <cp:lastModifiedBy>Natalia</cp:lastModifiedBy>
  <cp:revision>1397</cp:revision>
  <cp:lastPrinted>1601-01-01T00:00:00Z</cp:lastPrinted>
  <dcterms:created xsi:type="dcterms:W3CDTF">2001-03-26T21:13:52Z</dcterms:created>
  <dcterms:modified xsi:type="dcterms:W3CDTF">2020-01-27T01:46:43Z</dcterms:modified>
</cp:coreProperties>
</file>